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  <p:sldId id="264" r:id="rId5"/>
    <p:sldId id="263" r:id="rId6"/>
    <p:sldId id="257" r:id="rId7"/>
    <p:sldId id="265" r:id="rId8"/>
    <p:sldId id="266" r:id="rId9"/>
    <p:sldId id="267" r:id="rId10"/>
    <p:sldId id="260" r:id="rId11"/>
    <p:sldId id="268" r:id="rId12"/>
    <p:sldId id="269" r:id="rId13"/>
    <p:sldId id="262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217415-F15B-44CF-90E2-4EE3BD1AE77C}" v="1" dt="2025-09-09T07:12:01.3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illon Sébastien" userId="ff72ad9c-c7cc-4cae-8d4e-054bad128a17" providerId="ADAL" clId="{73217415-F15B-44CF-90E2-4EE3BD1AE77C}"/>
    <pc:docChg chg="addSld delSld modSld">
      <pc:chgData name="Grillon Sébastien" userId="ff72ad9c-c7cc-4cae-8d4e-054bad128a17" providerId="ADAL" clId="{73217415-F15B-44CF-90E2-4EE3BD1AE77C}" dt="2025-09-09T07:12:05.741" v="1" actId="47"/>
      <pc:docMkLst>
        <pc:docMk/>
      </pc:docMkLst>
      <pc:sldChg chg="del">
        <pc:chgData name="Grillon Sébastien" userId="ff72ad9c-c7cc-4cae-8d4e-054bad128a17" providerId="ADAL" clId="{73217415-F15B-44CF-90E2-4EE3BD1AE77C}" dt="2025-09-09T07:12:05.741" v="1" actId="47"/>
        <pc:sldMkLst>
          <pc:docMk/>
          <pc:sldMk cId="1352433316" sldId="261"/>
        </pc:sldMkLst>
      </pc:sldChg>
      <pc:sldChg chg="add">
        <pc:chgData name="Grillon Sébastien" userId="ff72ad9c-c7cc-4cae-8d4e-054bad128a17" providerId="ADAL" clId="{73217415-F15B-44CF-90E2-4EE3BD1AE77C}" dt="2025-09-09T07:12:01.307" v="0"/>
        <pc:sldMkLst>
          <pc:docMk/>
          <pc:sldMk cId="1061416368" sldId="268"/>
        </pc:sldMkLst>
      </pc:sldChg>
      <pc:sldChg chg="add">
        <pc:chgData name="Grillon Sébastien" userId="ff72ad9c-c7cc-4cae-8d4e-054bad128a17" providerId="ADAL" clId="{73217415-F15B-44CF-90E2-4EE3BD1AE77C}" dt="2025-09-09T07:12:01.307" v="0"/>
        <pc:sldMkLst>
          <pc:docMk/>
          <pc:sldMk cId="772016714" sldId="269"/>
        </pc:sldMkLst>
      </pc:sldChg>
    </pc:docChg>
  </pc:docChgLst>
  <pc:docChgLst>
    <pc:chgData name="Grillon Sébastien" userId="ff72ad9c-c7cc-4cae-8d4e-054bad128a17" providerId="ADAL" clId="{DAC54E94-D355-402C-BE4B-067F71D547EB}"/>
    <pc:docChg chg="custSel modSld">
      <pc:chgData name="Grillon Sébastien" userId="ff72ad9c-c7cc-4cae-8d4e-054bad128a17" providerId="ADAL" clId="{DAC54E94-D355-402C-BE4B-067F71D547EB}" dt="2021-09-01T09:13:22.747" v="241" actId="20577"/>
      <pc:docMkLst>
        <pc:docMk/>
      </pc:docMkLst>
      <pc:sldChg chg="modSp mod modAnim">
        <pc:chgData name="Grillon Sébastien" userId="ff72ad9c-c7cc-4cae-8d4e-054bad128a17" providerId="ADAL" clId="{DAC54E94-D355-402C-BE4B-067F71D547EB}" dt="2021-09-01T08:36:06.777" v="175" actId="20577"/>
        <pc:sldMkLst>
          <pc:docMk/>
          <pc:sldMk cId="0" sldId="257"/>
        </pc:sldMkLst>
      </pc:sldChg>
      <pc:sldChg chg="modSp mod">
        <pc:chgData name="Grillon Sébastien" userId="ff72ad9c-c7cc-4cae-8d4e-054bad128a17" providerId="ADAL" clId="{DAC54E94-D355-402C-BE4B-067F71D547EB}" dt="2021-09-01T08:37:38.866" v="202" actId="1076"/>
        <pc:sldMkLst>
          <pc:docMk/>
          <pc:sldMk cId="1352433316" sldId="261"/>
        </pc:sldMkLst>
      </pc:sldChg>
      <pc:sldChg chg="modSp mod">
        <pc:chgData name="Grillon Sébastien" userId="ff72ad9c-c7cc-4cae-8d4e-054bad128a17" providerId="ADAL" clId="{DAC54E94-D355-402C-BE4B-067F71D547EB}" dt="2021-09-01T08:32:10.506" v="0" actId="20577"/>
        <pc:sldMkLst>
          <pc:docMk/>
          <pc:sldMk cId="44662594" sldId="263"/>
        </pc:sldMkLst>
      </pc:sldChg>
      <pc:sldChg chg="modSp mod">
        <pc:chgData name="Grillon Sébastien" userId="ff72ad9c-c7cc-4cae-8d4e-054bad128a17" providerId="ADAL" clId="{DAC54E94-D355-402C-BE4B-067F71D547EB}" dt="2021-09-01T09:13:22.747" v="241" actId="20577"/>
        <pc:sldMkLst>
          <pc:docMk/>
          <pc:sldMk cId="0" sldId="266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cat>
            <c:strRef>
              <c:f>Feuil1!$A$2:$A$4</c:f>
              <c:strCache>
                <c:ptCount val="3"/>
                <c:pt idx="0">
                  <c:v>Travail</c:v>
                </c:pt>
                <c:pt idx="1">
                  <c:v>Capital engagé</c:v>
                </c:pt>
                <c:pt idx="2">
                  <c:v>Esprit d'entreprise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00-494E-B899-13F7892C00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2800"/>
            </a:pPr>
            <a:endParaRPr lang="fr-FR"/>
          </a:p>
        </c:txPr>
      </c:legendEntry>
      <c:legendEntry>
        <c:idx val="1"/>
        <c:txPr>
          <a:bodyPr/>
          <a:lstStyle/>
          <a:p>
            <a:pPr>
              <a:defRPr sz="2800"/>
            </a:pPr>
            <a:endParaRPr lang="fr-FR"/>
          </a:p>
        </c:txPr>
      </c:legendEntry>
      <c:legendEntry>
        <c:idx val="2"/>
        <c:txPr>
          <a:bodyPr/>
          <a:lstStyle/>
          <a:p>
            <a:pPr>
              <a:defRPr sz="2800"/>
            </a:pPr>
            <a:endParaRPr lang="fr-FR"/>
          </a:p>
        </c:txPr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F64F8-2308-41F6-B317-C44F0AF25FF8}" type="datetimeFigureOut">
              <a:rPr lang="fr-CH" smtClean="0"/>
              <a:pPr/>
              <a:t>09.09.2025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F295F-4155-490E-9019-944433767969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58457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F64F8-2308-41F6-B317-C44F0AF25FF8}" type="datetimeFigureOut">
              <a:rPr lang="fr-CH" smtClean="0"/>
              <a:pPr/>
              <a:t>09.09.2025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F295F-4155-490E-9019-944433767969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557357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F64F8-2308-41F6-B317-C44F0AF25FF8}" type="datetimeFigureOut">
              <a:rPr lang="fr-CH" smtClean="0"/>
              <a:pPr/>
              <a:t>09.09.2025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F295F-4155-490E-9019-944433767969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44562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F64F8-2308-41F6-B317-C44F0AF25FF8}" type="datetimeFigureOut">
              <a:rPr lang="fr-CH" smtClean="0"/>
              <a:pPr/>
              <a:t>09.09.2025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F295F-4155-490E-9019-944433767969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891770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F64F8-2308-41F6-B317-C44F0AF25FF8}" type="datetimeFigureOut">
              <a:rPr lang="fr-CH" smtClean="0"/>
              <a:pPr/>
              <a:t>09.09.2025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F295F-4155-490E-9019-944433767969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75675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F64F8-2308-41F6-B317-C44F0AF25FF8}" type="datetimeFigureOut">
              <a:rPr lang="fr-CH" smtClean="0"/>
              <a:pPr/>
              <a:t>09.09.2025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F295F-4155-490E-9019-944433767969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55484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F64F8-2308-41F6-B317-C44F0AF25FF8}" type="datetimeFigureOut">
              <a:rPr lang="fr-CH" smtClean="0"/>
              <a:pPr/>
              <a:t>09.09.2025</a:t>
            </a:fld>
            <a:endParaRPr lang="fr-CH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F295F-4155-490E-9019-944433767969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772545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F64F8-2308-41F6-B317-C44F0AF25FF8}" type="datetimeFigureOut">
              <a:rPr lang="fr-CH" smtClean="0"/>
              <a:pPr/>
              <a:t>09.09.2025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F295F-4155-490E-9019-944433767969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8579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F64F8-2308-41F6-B317-C44F0AF25FF8}" type="datetimeFigureOut">
              <a:rPr lang="fr-CH" smtClean="0"/>
              <a:pPr/>
              <a:t>09.09.2025</a:t>
            </a:fld>
            <a:endParaRPr lang="fr-CH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F295F-4155-490E-9019-944433767969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12721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F64F8-2308-41F6-B317-C44F0AF25FF8}" type="datetimeFigureOut">
              <a:rPr lang="fr-CH" smtClean="0"/>
              <a:pPr/>
              <a:t>09.09.2025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F295F-4155-490E-9019-944433767969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8520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F64F8-2308-41F6-B317-C44F0AF25FF8}" type="datetimeFigureOut">
              <a:rPr lang="fr-CH" smtClean="0"/>
              <a:pPr/>
              <a:t>09.09.2025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F295F-4155-490E-9019-944433767969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16825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F64F8-2308-41F6-B317-C44F0AF25FF8}" type="datetimeFigureOut">
              <a:rPr lang="fr-CH" smtClean="0"/>
              <a:pPr/>
              <a:t>09.09.2025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F295F-4155-490E-9019-944433767969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00396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xplosion 2 8"/>
          <p:cNvSpPr/>
          <p:nvPr/>
        </p:nvSpPr>
        <p:spPr>
          <a:xfrm>
            <a:off x="-252536" y="1808820"/>
            <a:ext cx="3600400" cy="2376264"/>
          </a:xfrm>
          <a:prstGeom prst="irregularSeal2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Organigramme : Connecteur 7"/>
          <p:cNvSpPr/>
          <p:nvPr/>
        </p:nvSpPr>
        <p:spPr>
          <a:xfrm>
            <a:off x="5508104" y="2996952"/>
            <a:ext cx="2520280" cy="129614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7" name="Éclair 6"/>
          <p:cNvSpPr/>
          <p:nvPr/>
        </p:nvSpPr>
        <p:spPr>
          <a:xfrm flipV="1">
            <a:off x="2154560" y="1768634"/>
            <a:ext cx="3353544" cy="4248471"/>
          </a:xfrm>
          <a:prstGeom prst="lightningBol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6" name="Éclair 5"/>
          <p:cNvSpPr/>
          <p:nvPr/>
        </p:nvSpPr>
        <p:spPr>
          <a:xfrm>
            <a:off x="3491880" y="1836460"/>
            <a:ext cx="1800200" cy="4112820"/>
          </a:xfrm>
          <a:prstGeom prst="lightningBol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Théorie économique 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556792"/>
            <a:ext cx="3610744" cy="4525963"/>
          </a:xfrm>
        </p:spPr>
        <p:txBody>
          <a:bodyPr/>
          <a:lstStyle/>
          <a:p>
            <a:r>
              <a:rPr lang="fr-CH" dirty="0"/>
              <a:t>Besoins sont :</a:t>
            </a:r>
          </a:p>
          <a:p>
            <a:endParaRPr lang="fr-CH" dirty="0"/>
          </a:p>
          <a:p>
            <a:r>
              <a:rPr lang="fr-CH" b="1" dirty="0">
                <a:solidFill>
                  <a:srgbClr val="C00000"/>
                </a:solidFill>
              </a:rPr>
              <a:t>Illimités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5364088" y="1684060"/>
            <a:ext cx="361074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dirty="0"/>
              <a:t>Les ressources sont :</a:t>
            </a:r>
          </a:p>
          <a:p>
            <a:endParaRPr lang="fr-CH" dirty="0"/>
          </a:p>
          <a:p>
            <a:pPr marL="0" indent="0">
              <a:buNone/>
            </a:pPr>
            <a:r>
              <a:rPr lang="fr-CH"/>
              <a:t>         Limitées </a:t>
            </a:r>
            <a:endParaRPr lang="fr-CH" dirty="0"/>
          </a:p>
          <a:p>
            <a:endParaRPr lang="fr-CH" dirty="0"/>
          </a:p>
          <a:p>
            <a:endParaRPr lang="fr-CH" dirty="0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3347864" y="1484784"/>
            <a:ext cx="1368152" cy="4968552"/>
          </a:xfrm>
          <a:prstGeom prst="rect">
            <a:avLst/>
          </a:prstGeom>
        </p:spPr>
        <p:txBody>
          <a:bodyPr vert="vert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Problème économique</a:t>
            </a:r>
          </a:p>
          <a:p>
            <a:endParaRPr lang="fr-CH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06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Le principe de minimisation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323528" y="3429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dirty="0"/>
              <a:t>Le principe de maximisation</a:t>
            </a: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619944" y="1567681"/>
            <a:ext cx="8229600" cy="14183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CH" dirty="0"/>
          </a:p>
          <a:p>
            <a:r>
              <a:rPr lang="fr-CH" b="1" dirty="0"/>
              <a:t>Réduire au maximum </a:t>
            </a:r>
            <a:r>
              <a:rPr lang="fr-CH" dirty="0"/>
              <a:t>les coûts de production. Eviter le gaspillage des ressources. (INPUT)</a:t>
            </a:r>
          </a:p>
          <a:p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7" name="Rectangle 6"/>
          <p:cNvSpPr/>
          <p:nvPr/>
        </p:nvSpPr>
        <p:spPr>
          <a:xfrm>
            <a:off x="467544" y="4797152"/>
            <a:ext cx="799288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CH" dirty="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fr-CH" sz="3000" b="1" dirty="0"/>
              <a:t>Augmenter au maximum la production. (OUTPUT)</a:t>
            </a:r>
          </a:p>
        </p:txBody>
      </p:sp>
      <p:sp>
        <p:nvSpPr>
          <p:cNvPr id="8" name="Étoile à 5 branches 7"/>
          <p:cNvSpPr/>
          <p:nvPr/>
        </p:nvSpPr>
        <p:spPr>
          <a:xfrm>
            <a:off x="179512" y="620688"/>
            <a:ext cx="1503784" cy="1296144"/>
          </a:xfrm>
          <a:prstGeom prst="star5">
            <a:avLst>
              <a:gd name="adj" fmla="val 5706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9" name="Étoile à 5 branches 8"/>
          <p:cNvSpPr/>
          <p:nvPr/>
        </p:nvSpPr>
        <p:spPr>
          <a:xfrm>
            <a:off x="0" y="3923928"/>
            <a:ext cx="1503784" cy="1296144"/>
          </a:xfrm>
          <a:prstGeom prst="star5">
            <a:avLst>
              <a:gd name="adj" fmla="val 23825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Étoile à 5 branches 9"/>
          <p:cNvSpPr/>
          <p:nvPr/>
        </p:nvSpPr>
        <p:spPr>
          <a:xfrm>
            <a:off x="7417957" y="116632"/>
            <a:ext cx="1503784" cy="1296144"/>
          </a:xfrm>
          <a:prstGeom prst="star5">
            <a:avLst>
              <a:gd name="adj" fmla="val 4918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" name="Étoile à 5 branches 10"/>
          <p:cNvSpPr/>
          <p:nvPr/>
        </p:nvSpPr>
        <p:spPr>
          <a:xfrm>
            <a:off x="7164288" y="5220072"/>
            <a:ext cx="1503784" cy="1296144"/>
          </a:xfrm>
          <a:prstGeom prst="star5">
            <a:avLst>
              <a:gd name="adj" fmla="val 19886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6010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Étoile à 5 branches 7"/>
          <p:cNvSpPr/>
          <p:nvPr/>
        </p:nvSpPr>
        <p:spPr>
          <a:xfrm>
            <a:off x="160784" y="564879"/>
            <a:ext cx="1584176" cy="685606"/>
          </a:xfrm>
          <a:prstGeom prst="star5">
            <a:avLst>
              <a:gd name="adj" fmla="val 5706"/>
              <a:gd name="hf" fmla="val 105146"/>
              <a:gd name="vf" fmla="val 11055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9" name="Étoile à 5 branches 8"/>
          <p:cNvSpPr/>
          <p:nvPr/>
        </p:nvSpPr>
        <p:spPr>
          <a:xfrm>
            <a:off x="6814238" y="4247402"/>
            <a:ext cx="2269035" cy="2284224"/>
          </a:xfrm>
          <a:prstGeom prst="star5">
            <a:avLst>
              <a:gd name="adj" fmla="val 23825"/>
              <a:gd name="hf" fmla="val 105146"/>
              <a:gd name="vf" fmla="val 11055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1026" name="Picture 2" descr="http://www.clarkmheu.com/cms/uploads/RTEmagicC_figurini_cps_12_03.png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061722"/>
            <a:ext cx="4996247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contenu 2"/>
          <p:cNvSpPr txBox="1">
            <a:spLocks/>
          </p:cNvSpPr>
          <p:nvPr/>
        </p:nvSpPr>
        <p:spPr>
          <a:xfrm>
            <a:off x="79543" y="1212446"/>
            <a:ext cx="9003729" cy="240527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CH" dirty="0"/>
          </a:p>
          <a:p>
            <a:r>
              <a:rPr lang="fr-CH" b="1" dirty="0"/>
              <a:t>Exemple : minimiser l’électricité (ou l’énergie) des transpalettes (minimiser le coût des transports)</a:t>
            </a:r>
          </a:p>
          <a:p>
            <a:r>
              <a:rPr lang="fr-CH" b="1" dirty="0"/>
              <a:t>Exemple actuel : le télétravail permet de diminuer les coûts des locaux occupés (en sous-louant ou en vendant une partie des locaux non-utilisés) (chez crédit suisse, réduction des effectifs de 30 % sur le long terme</a:t>
            </a:r>
            <a:endParaRPr lang="fr-CH" dirty="0"/>
          </a:p>
          <a:p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3616" y="-90264"/>
            <a:ext cx="8229600" cy="1143000"/>
          </a:xfrm>
        </p:spPr>
        <p:txBody>
          <a:bodyPr/>
          <a:lstStyle/>
          <a:p>
            <a:r>
              <a:rPr lang="fr-CH" dirty="0"/>
              <a:t>Le principe de minimisation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323528" y="3429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dirty="0"/>
              <a:t>Le principe de maximisation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486272" y="4247402"/>
            <a:ext cx="8496944" cy="2405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CH" dirty="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fr-CH" sz="2700" b="1" dirty="0"/>
              <a:t>Exemple : Lors du transport des palettes, on attend le nombre maximal que l’on peut transporter. (remplir le transpalette au maximum)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fr-CH" sz="2700" b="1" dirty="0"/>
              <a:t>Exemple actuel : le transport aérien des personnes s’est transformé en transport cargo (</a:t>
            </a:r>
            <a:r>
              <a:rPr lang="fr-CH" sz="2700" b="1" dirty="0" err="1"/>
              <a:t>Swiss</a:t>
            </a:r>
            <a:r>
              <a:rPr lang="fr-CH" sz="27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6141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2" grpId="1"/>
      <p:bldP spid="2" grpId="2"/>
      <p:bldP spid="4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575679-603B-3CC3-6178-0C5EEDE9FB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70025"/>
          </a:xfrm>
        </p:spPr>
        <p:txBody>
          <a:bodyPr/>
          <a:lstStyle/>
          <a:p>
            <a:r>
              <a:rPr lang="fr-CH" dirty="0"/>
              <a:t>Quel est le principe illustré ci-dessous ? </a:t>
            </a:r>
          </a:p>
        </p:txBody>
      </p:sp>
      <p:pic>
        <p:nvPicPr>
          <p:cNvPr id="1028" name="Picture 4" descr="Soda goût Original COCA-COLA">
            <a:extLst>
              <a:ext uri="{FF2B5EF4-FFF2-40B4-BE49-F238E27FC236}">
                <a16:creationId xmlns:a16="http://schemas.microsoft.com/office/drawing/2014/main" id="{B295D9B6-A454-AF74-9FC7-28EDC680A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5" y="2089211"/>
            <a:ext cx="3363838" cy="336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947DC247-56F0-45E5-E945-8610CECA8999}"/>
              </a:ext>
            </a:extLst>
          </p:cNvPr>
          <p:cNvSpPr/>
          <p:nvPr/>
        </p:nvSpPr>
        <p:spPr>
          <a:xfrm>
            <a:off x="2897872" y="3402553"/>
            <a:ext cx="2232248" cy="122413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1030" name="Picture 6" descr="Boissons :: Coca Cola 45cl">
            <a:extLst>
              <a:ext uri="{FF2B5EF4-FFF2-40B4-BE49-F238E27FC236}">
                <a16:creationId xmlns:a16="http://schemas.microsoft.com/office/drawing/2014/main" id="{2D62AFB9-573B-E272-1970-B9E425E7E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452" y="2423807"/>
            <a:ext cx="3906491" cy="278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E77E0E6-28C8-4578-8FC0-DC352F1F0838}"/>
              </a:ext>
            </a:extLst>
          </p:cNvPr>
          <p:cNvSpPr txBox="1"/>
          <p:nvPr/>
        </p:nvSpPr>
        <p:spPr>
          <a:xfrm>
            <a:off x="1185342" y="5798527"/>
            <a:ext cx="64830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H" dirty="0"/>
              <a:t>https://www.rts.ch/info/economie/10471880-cocacola-reduit-la-taille-de-certaines-bouteilles-sans-en-changer-le-prix.html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8F8CE67-5A3F-F1DA-DBC1-A185865E7477}"/>
              </a:ext>
            </a:extLst>
          </p:cNvPr>
          <p:cNvSpPr txBox="1"/>
          <p:nvPr/>
        </p:nvSpPr>
        <p:spPr>
          <a:xfrm>
            <a:off x="6516216" y="521260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/>
              <a:t>45 cl</a:t>
            </a:r>
          </a:p>
        </p:txBody>
      </p:sp>
    </p:spTree>
    <p:extLst>
      <p:ext uri="{BB962C8B-B14F-4D97-AF65-F5344CB8AC3E}">
        <p14:creationId xmlns:p14="http://schemas.microsoft.com/office/powerpoint/2010/main" val="772016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En réalité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/>
              <a:t>L’ entreprise essaye d’utiliser ces deux principes…. (faire + avec -)</a:t>
            </a:r>
          </a:p>
          <a:p>
            <a:endParaRPr lang="fr-CH" dirty="0"/>
          </a:p>
          <a:p>
            <a:r>
              <a:rPr lang="fr-CH" dirty="0"/>
              <a:t>Malgré cela, </a:t>
            </a:r>
            <a:r>
              <a:rPr lang="fr-CH" b="1" dirty="0"/>
              <a:t>la politique dans l’entreprise </a:t>
            </a:r>
            <a:r>
              <a:rPr lang="fr-CH" dirty="0"/>
              <a:t>fait que souvent des dysfonctionnements existent….</a:t>
            </a:r>
          </a:p>
        </p:txBody>
      </p:sp>
      <p:sp>
        <p:nvSpPr>
          <p:cNvPr id="4" name="Éclair 3"/>
          <p:cNvSpPr/>
          <p:nvPr/>
        </p:nvSpPr>
        <p:spPr>
          <a:xfrm>
            <a:off x="5724128" y="2204864"/>
            <a:ext cx="2304256" cy="1152128"/>
          </a:xfrm>
          <a:prstGeom prst="lightningBol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" name="Éclair 4"/>
          <p:cNvSpPr/>
          <p:nvPr/>
        </p:nvSpPr>
        <p:spPr>
          <a:xfrm>
            <a:off x="3563888" y="4509120"/>
            <a:ext cx="3888432" cy="1656184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14326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apèze 3"/>
          <p:cNvSpPr/>
          <p:nvPr/>
        </p:nvSpPr>
        <p:spPr>
          <a:xfrm>
            <a:off x="395536" y="764704"/>
            <a:ext cx="8208912" cy="5832648"/>
          </a:xfrm>
          <a:prstGeom prst="trapezoid">
            <a:avLst>
              <a:gd name="adj" fmla="val 468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-99391"/>
            <a:ext cx="7772400" cy="936103"/>
          </a:xfrm>
        </p:spPr>
        <p:txBody>
          <a:bodyPr/>
          <a:lstStyle/>
          <a:p>
            <a:r>
              <a:rPr lang="fr-CH" dirty="0"/>
              <a:t>Théorie des Besoins de </a:t>
            </a:r>
            <a:r>
              <a:rPr lang="fr-CH" dirty="0" err="1"/>
              <a:t>Maslow</a:t>
            </a:r>
            <a:endParaRPr lang="fr-CH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51520" y="1556792"/>
            <a:ext cx="8496944" cy="3816424"/>
          </a:xfrm>
        </p:spPr>
        <p:txBody>
          <a:bodyPr>
            <a:normAutofit fontScale="85000" lnSpcReduction="20000"/>
          </a:bodyPr>
          <a:lstStyle/>
          <a:p>
            <a:r>
              <a:rPr lang="fr-CH" dirty="0">
                <a:solidFill>
                  <a:schemeClr val="tx1"/>
                </a:solidFill>
              </a:rPr>
              <a:t>5. Besoin de s’accomplir</a:t>
            </a:r>
          </a:p>
          <a:p>
            <a:endParaRPr lang="fr-CH" dirty="0">
              <a:solidFill>
                <a:schemeClr val="tx1"/>
              </a:solidFill>
            </a:endParaRPr>
          </a:p>
          <a:p>
            <a:r>
              <a:rPr lang="fr-CH" dirty="0">
                <a:solidFill>
                  <a:schemeClr val="tx1"/>
                </a:solidFill>
              </a:rPr>
              <a:t>4. Besoin d’estime</a:t>
            </a:r>
          </a:p>
          <a:p>
            <a:endParaRPr lang="fr-CH" dirty="0">
              <a:solidFill>
                <a:schemeClr val="tx1"/>
              </a:solidFill>
            </a:endParaRPr>
          </a:p>
          <a:p>
            <a:pPr lvl="0"/>
            <a:r>
              <a:rPr lang="fr-CH" dirty="0">
                <a:solidFill>
                  <a:schemeClr val="tx1"/>
                </a:solidFill>
              </a:rPr>
              <a:t>3. Besoin d’appartenance</a:t>
            </a:r>
          </a:p>
          <a:p>
            <a:pPr lvl="0"/>
            <a:endParaRPr lang="fr-CH" dirty="0">
              <a:solidFill>
                <a:schemeClr val="tx1"/>
              </a:solidFill>
            </a:endParaRPr>
          </a:p>
          <a:p>
            <a:r>
              <a:rPr lang="fr-CH" dirty="0">
                <a:solidFill>
                  <a:schemeClr val="tx1"/>
                </a:solidFill>
              </a:rPr>
              <a:t>2. Besoin de sécurité</a:t>
            </a:r>
          </a:p>
          <a:p>
            <a:endParaRPr lang="fr-CH" dirty="0">
              <a:solidFill>
                <a:schemeClr val="tx1"/>
              </a:solidFill>
            </a:endParaRPr>
          </a:p>
          <a:p>
            <a:r>
              <a:rPr lang="fr-CH" dirty="0">
                <a:solidFill>
                  <a:schemeClr val="tx1"/>
                </a:solidFill>
              </a:rPr>
              <a:t>1. Besoin physiologique </a:t>
            </a: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76386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isocèle 3"/>
          <p:cNvSpPr/>
          <p:nvPr/>
        </p:nvSpPr>
        <p:spPr>
          <a:xfrm>
            <a:off x="539552" y="836712"/>
            <a:ext cx="7704856" cy="5760640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-99391"/>
            <a:ext cx="7772400" cy="936103"/>
          </a:xfrm>
        </p:spPr>
        <p:txBody>
          <a:bodyPr/>
          <a:lstStyle/>
          <a:p>
            <a:r>
              <a:rPr lang="fr-CH" dirty="0"/>
              <a:t>Théorie des Besoins de </a:t>
            </a:r>
            <a:r>
              <a:rPr lang="fr-CH" dirty="0" err="1"/>
              <a:t>Maslow</a:t>
            </a:r>
            <a:endParaRPr lang="fr-CH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23528" y="1268760"/>
            <a:ext cx="8496944" cy="5112568"/>
          </a:xfrm>
        </p:spPr>
        <p:txBody>
          <a:bodyPr>
            <a:normAutofit fontScale="92500"/>
          </a:bodyPr>
          <a:lstStyle/>
          <a:p>
            <a:r>
              <a:rPr lang="fr-CH" dirty="0">
                <a:solidFill>
                  <a:schemeClr val="tx1"/>
                </a:solidFill>
              </a:rPr>
              <a:t>5. Besoin de s’accomplir. Réussir ses buts dans la vie.</a:t>
            </a:r>
          </a:p>
          <a:p>
            <a:pPr lvl="0"/>
            <a:r>
              <a:rPr lang="fr-CH" dirty="0">
                <a:solidFill>
                  <a:schemeClr val="tx1"/>
                </a:solidFill>
              </a:rPr>
              <a:t>4. Besoin d’estime. C’est le besoin d’être reconnu dans le groupe. Vous vous démarquez du groupe.</a:t>
            </a:r>
          </a:p>
          <a:p>
            <a:r>
              <a:rPr lang="fr-CH" dirty="0">
                <a:solidFill>
                  <a:schemeClr val="tx1"/>
                </a:solidFill>
              </a:rPr>
              <a:t>3. Besoin d’appartenance. Faire partie d’un groupe. Exemple, club sportif ou achat d’un bien reconnu ou autres clubs. Besoin de retrouver ses amis.</a:t>
            </a:r>
          </a:p>
          <a:p>
            <a:r>
              <a:rPr lang="fr-CH" dirty="0">
                <a:solidFill>
                  <a:schemeClr val="tx1"/>
                </a:solidFill>
              </a:rPr>
              <a:t>2. Besoin de sécurité. Exemple : avoir un logement, un peu d’argent, un travail, etc..</a:t>
            </a:r>
          </a:p>
          <a:p>
            <a:r>
              <a:rPr lang="fr-CH" dirty="0">
                <a:solidFill>
                  <a:schemeClr val="tx1"/>
                </a:solidFill>
              </a:rPr>
              <a:t>1. Besoin physiologique :  (vitaux). Exemple : dormir, manger, boire, etc…</a:t>
            </a:r>
          </a:p>
          <a:p>
            <a:pPr lvl="0"/>
            <a:endParaRPr lang="fr-CH" dirty="0">
              <a:solidFill>
                <a:schemeClr val="tx1"/>
              </a:solidFill>
            </a:endParaRP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40210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467544" y="1933879"/>
            <a:ext cx="712879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3200" dirty="0"/>
              <a:t>Comment définit-on l’entreprise ?</a:t>
            </a:r>
          </a:p>
          <a:p>
            <a:endParaRPr lang="fr-CH" dirty="0"/>
          </a:p>
          <a:p>
            <a:endParaRPr lang="fr-CH" dirty="0"/>
          </a:p>
        </p:txBody>
      </p:sp>
      <p:sp>
        <p:nvSpPr>
          <p:cNvPr id="6" name="ZoneTexte 5"/>
          <p:cNvSpPr txBox="1"/>
          <p:nvPr/>
        </p:nvSpPr>
        <p:spPr>
          <a:xfrm>
            <a:off x="467544" y="3068960"/>
            <a:ext cx="6840760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fr-CH" sz="2400" dirty="0"/>
              <a:t>Une entreprise est un ensemble organisé de </a:t>
            </a:r>
            <a:r>
              <a:rPr lang="fr-CH" sz="2400" u="sng" dirty="0"/>
              <a:t>personnes</a:t>
            </a:r>
            <a:r>
              <a:rPr lang="fr-CH" sz="2400" dirty="0"/>
              <a:t> et de </a:t>
            </a:r>
            <a:r>
              <a:rPr lang="fr-CH" sz="2400" u="sng" dirty="0"/>
              <a:t>moyens</a:t>
            </a:r>
            <a:r>
              <a:rPr lang="fr-CH" sz="2400" dirty="0"/>
              <a:t> dont l’objectif est </a:t>
            </a:r>
            <a:r>
              <a:rPr lang="fr-CH" sz="2400" u="sng" dirty="0"/>
              <a:t>la production de biens et de services</a:t>
            </a:r>
            <a:r>
              <a:rPr lang="fr-CH" sz="2400" dirty="0"/>
              <a:t> dans le but de faire </a:t>
            </a:r>
            <a:r>
              <a:rPr lang="fr-CH" sz="2400" b="1" u="sng" dirty="0"/>
              <a:t>un profit</a:t>
            </a:r>
            <a:r>
              <a:rPr lang="fr-CH" sz="2400" dirty="0"/>
              <a:t> et de satisfaire </a:t>
            </a:r>
            <a:r>
              <a:rPr lang="fr-CH" sz="2400" u="sng" dirty="0"/>
              <a:t>les besoins </a:t>
            </a:r>
            <a:r>
              <a:rPr lang="fr-CH" sz="2400" dirty="0"/>
              <a:t>des consommateurs tout en respectant l’environnement.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fr-CH" dirty="0"/>
              <a:t>Facteurs de production :</a:t>
            </a:r>
          </a:p>
        </p:txBody>
      </p:sp>
      <p:pic>
        <p:nvPicPr>
          <p:cNvPr id="1026" name="Picture 2" descr="Résultat de recherche d'images pour &quot;glace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6192688" cy="464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28364" y="5667549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dirty="0"/>
              <a:t>https://www.google.ch/search?q=glace&amp;source=lnms&amp;tbm=isch&amp;sa=X&amp;ved=0ahUKEwjdve7w3I_dAhURzIUKHa9zCjoQ_AUICigB&amp;biw=1280&amp;bih=918#imgrc=gzCPx2kDUyo33M:</a:t>
            </a:r>
          </a:p>
        </p:txBody>
      </p:sp>
    </p:spTree>
    <p:extLst>
      <p:ext uri="{BB962C8B-B14F-4D97-AF65-F5344CB8AC3E}">
        <p14:creationId xmlns:p14="http://schemas.microsoft.com/office/powerpoint/2010/main" val="44662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31640" y="548680"/>
            <a:ext cx="69127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CH" sz="2800" dirty="0"/>
              <a:t>L’entreprise créée de la valeur ajoutée en transformant les facteurs de production en biens et services.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67544" y="2420888"/>
            <a:ext cx="367240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dirty="0"/>
              <a:t>Les facteurs de production </a:t>
            </a:r>
            <a:r>
              <a:rPr lang="fr-CH" dirty="0"/>
              <a:t>:</a:t>
            </a:r>
          </a:p>
          <a:p>
            <a:endParaRPr lang="fr-CH" dirty="0"/>
          </a:p>
          <a:p>
            <a:pPr algn="just">
              <a:buFontTx/>
              <a:buChar char="-"/>
            </a:pPr>
            <a:r>
              <a:rPr lang="fr-CH" sz="2000" dirty="0"/>
              <a:t>Les ressources naturelles</a:t>
            </a:r>
          </a:p>
          <a:p>
            <a:pPr algn="just">
              <a:buFontTx/>
              <a:buChar char="-"/>
            </a:pPr>
            <a:endParaRPr lang="fr-CH" sz="2000" dirty="0"/>
          </a:p>
          <a:p>
            <a:pPr algn="just">
              <a:buFontTx/>
              <a:buChar char="-"/>
            </a:pPr>
            <a:r>
              <a:rPr lang="fr-CH" sz="2000" dirty="0"/>
              <a:t>Le travail (esprit d’entreprise, connaissances et information sont compris dans ce facteur)</a:t>
            </a:r>
            <a:br>
              <a:rPr lang="fr-CH" sz="2000" dirty="0"/>
            </a:br>
            <a:endParaRPr lang="fr-CH" sz="2000" dirty="0"/>
          </a:p>
          <a:p>
            <a:pPr algn="just">
              <a:buFontTx/>
              <a:buChar char="-"/>
            </a:pPr>
            <a:r>
              <a:rPr lang="fr-CH" sz="2000" dirty="0"/>
              <a:t>Le capital technique (ou fin.) </a:t>
            </a:r>
          </a:p>
          <a:p>
            <a:pPr algn="just">
              <a:buFontTx/>
              <a:buChar char="-"/>
            </a:pPr>
            <a:endParaRPr lang="fr-CH" sz="2000" dirty="0"/>
          </a:p>
          <a:p>
            <a:pPr algn="just">
              <a:buFontTx/>
              <a:buChar char="-"/>
            </a:pPr>
            <a:r>
              <a:rPr lang="fr-CH" sz="2000" dirty="0"/>
              <a:t>Savoir-faire (connaissance, esprit d’entreprise)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4355976" y="2564904"/>
            <a:ext cx="1368152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" name="ZoneTexte 4"/>
          <p:cNvSpPr txBox="1"/>
          <p:nvPr/>
        </p:nvSpPr>
        <p:spPr>
          <a:xfrm>
            <a:off x="5868144" y="2492896"/>
            <a:ext cx="3275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dirty="0"/>
              <a:t>Les biens et les services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868144" y="3212976"/>
            <a:ext cx="32758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/>
              <a:t>Un bien : c’est quelque chose </a:t>
            </a:r>
            <a:r>
              <a:rPr lang="fr-CH"/>
              <a:t>de matériel. </a:t>
            </a:r>
            <a:r>
              <a:rPr lang="fr-CH" dirty="0"/>
              <a:t>Il existe deux types de biens :</a:t>
            </a:r>
          </a:p>
          <a:p>
            <a:pPr>
              <a:buFontTx/>
              <a:buChar char="-"/>
            </a:pPr>
            <a:r>
              <a:rPr lang="fr-CH" dirty="0"/>
              <a:t>Biens de consommation </a:t>
            </a:r>
          </a:p>
          <a:p>
            <a:pPr>
              <a:buFontTx/>
              <a:buChar char="-"/>
            </a:pPr>
            <a:r>
              <a:rPr lang="fr-CH" dirty="0"/>
              <a:t>Biens de production</a:t>
            </a:r>
          </a:p>
          <a:p>
            <a:endParaRPr lang="fr-CH" dirty="0"/>
          </a:p>
          <a:p>
            <a:r>
              <a:rPr lang="fr-CH" dirty="0"/>
              <a:t>Un service : c’est une activité, une prestation que fait l’entreprise. (biens immatériels)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551965" y="3212976"/>
            <a:ext cx="800219" cy="3168352"/>
          </a:xfrm>
          <a:prstGeom prst="rect">
            <a:avLst/>
          </a:prstGeom>
          <a:solidFill>
            <a:srgbClr val="FFFF00"/>
          </a:solidFill>
        </p:spPr>
        <p:txBody>
          <a:bodyPr vert="vert" wrap="square" rtlCol="0" anchor="ctr" anchorCtr="0">
            <a:spAutoFit/>
          </a:bodyPr>
          <a:lstStyle/>
          <a:p>
            <a:r>
              <a:rPr lang="fr-CH" sz="2000" b="1" dirty="0">
                <a:solidFill>
                  <a:srgbClr val="FF0000"/>
                </a:solidFill>
              </a:rPr>
              <a:t>Création de la valeur ajoutée par l’entreprise</a:t>
            </a:r>
          </a:p>
        </p:txBody>
      </p:sp>
      <p:sp>
        <p:nvSpPr>
          <p:cNvPr id="8" name="Accolade ouvrante 7"/>
          <p:cNvSpPr/>
          <p:nvPr/>
        </p:nvSpPr>
        <p:spPr>
          <a:xfrm rot="5400000">
            <a:off x="1601670" y="4474278"/>
            <a:ext cx="900100" cy="3384376"/>
          </a:xfrm>
          <a:prstGeom prst="leftBrace">
            <a:avLst>
              <a:gd name="adj1" fmla="val 8333"/>
              <a:gd name="adj2" fmla="val 56486"/>
            </a:avLst>
          </a:prstGeom>
          <a:scene3d>
            <a:camera prst="orthographicFront">
              <a:rot lat="0" lon="21299999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Accolade ouvrante 9"/>
          <p:cNvSpPr/>
          <p:nvPr/>
        </p:nvSpPr>
        <p:spPr>
          <a:xfrm rot="5400000">
            <a:off x="6822250" y="4419110"/>
            <a:ext cx="900100" cy="3384376"/>
          </a:xfrm>
          <a:prstGeom prst="leftBrace">
            <a:avLst>
              <a:gd name="adj1" fmla="val 8333"/>
              <a:gd name="adj2" fmla="val 51022"/>
            </a:avLst>
          </a:prstGeom>
          <a:scene3d>
            <a:camera prst="orthographicFront">
              <a:rot lat="0" lon="21299999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" name="ZoneTexte 10"/>
          <p:cNvSpPr txBox="1"/>
          <p:nvPr/>
        </p:nvSpPr>
        <p:spPr>
          <a:xfrm>
            <a:off x="1403648" y="6136453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800" dirty="0"/>
              <a:t>INPUT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6444208" y="6093296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800" dirty="0"/>
              <a:t>OUTPUT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  <p:bldP spid="7" grpId="0" animBg="1"/>
      <p:bldP spid="8" grpId="0" animBg="1"/>
      <p:bldP spid="10" grpId="0" animBg="1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03648" y="1124744"/>
            <a:ext cx="65527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CH" sz="2400" dirty="0"/>
              <a:t>La valeur ajoutée représente la différence entre l’achat des facteurs de productions et la vente des biens et services de l’entreprise. C’est la différence entre l’Output et l’Input.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899592" y="3140968"/>
            <a:ext cx="69847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/>
              <a:t>Exemple de la bijouterie :</a:t>
            </a:r>
          </a:p>
          <a:p>
            <a:endParaRPr lang="fr-CH" dirty="0"/>
          </a:p>
          <a:p>
            <a:r>
              <a:rPr lang="fr-CH" dirty="0"/>
              <a:t>La bijouterie achète une montre « TAG HEUER » 1’000 CHF. Elle revend cette montre en vitrine 2’500 CHF.  Quelle est la valeur ajoutée pour cette montre ?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99592" y="5013176"/>
            <a:ext cx="6768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/>
              <a:t>Output : la montre à la vente : 2’500 CHF</a:t>
            </a:r>
          </a:p>
          <a:p>
            <a:r>
              <a:rPr lang="fr-CH" dirty="0"/>
              <a:t>Input : la montre à l’achat : 1’000 CHF</a:t>
            </a:r>
          </a:p>
          <a:p>
            <a:r>
              <a:rPr lang="fr-CH" dirty="0"/>
              <a:t>Valeur ajoutée = Output – Input  : 2’500 CHF – 1’000 CHF = </a:t>
            </a:r>
            <a:r>
              <a:rPr lang="fr-CH" b="1" dirty="0"/>
              <a:t>1’500 CHF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51520" y="0"/>
            <a:ext cx="8892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800" b="1" dirty="0"/>
              <a:t>Redistribution de la valeur ajoutée  </a:t>
            </a:r>
          </a:p>
          <a:p>
            <a:r>
              <a:rPr lang="fr-CH" sz="2800" b="1" dirty="0"/>
              <a:t>(Output-Input, exemple bijouterie 1’500 CHF de VA)</a:t>
            </a:r>
          </a:p>
        </p:txBody>
      </p:sp>
      <p:graphicFrame>
        <p:nvGraphicFramePr>
          <p:cNvPr id="3" name="Graphique 2"/>
          <p:cNvGraphicFramePr/>
          <p:nvPr/>
        </p:nvGraphicFramePr>
        <p:xfrm>
          <a:off x="179512" y="1397000"/>
          <a:ext cx="8784976" cy="4984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Flèche vers le haut 3"/>
          <p:cNvSpPr/>
          <p:nvPr/>
        </p:nvSpPr>
        <p:spPr>
          <a:xfrm>
            <a:off x="5089670" y="2438891"/>
            <a:ext cx="1152128" cy="5760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" name="Flèche vers le haut 4"/>
          <p:cNvSpPr/>
          <p:nvPr/>
        </p:nvSpPr>
        <p:spPr>
          <a:xfrm>
            <a:off x="1043608" y="1700808"/>
            <a:ext cx="1152128" cy="5760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6" name="Flèche vers le haut 5"/>
          <p:cNvSpPr/>
          <p:nvPr/>
        </p:nvSpPr>
        <p:spPr>
          <a:xfrm rot="10800000">
            <a:off x="2843808" y="5445223"/>
            <a:ext cx="1152128" cy="5760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7" name="ZoneTexte 6"/>
          <p:cNvSpPr txBox="1"/>
          <p:nvPr/>
        </p:nvSpPr>
        <p:spPr>
          <a:xfrm>
            <a:off x="251520" y="5904703"/>
            <a:ext cx="8892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800" dirty="0"/>
              <a:t>Intérêts (ACE) :100 CHF : rémunération du capital financier</a:t>
            </a:r>
          </a:p>
          <a:p>
            <a:r>
              <a:rPr lang="fr-CH" sz="2800" dirty="0"/>
              <a:t>Loyer (ACE) : 450 : rémunération du sol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542216" y="1329923"/>
            <a:ext cx="4608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800" dirty="0"/>
              <a:t>Salaires : 550 CHF : rémunération du travail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-58394" y="825754"/>
            <a:ext cx="57241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800" dirty="0"/>
              <a:t>Profit : 400 CHF</a:t>
            </a:r>
          </a:p>
          <a:p>
            <a:r>
              <a:rPr lang="fr-CH" sz="2800" dirty="0"/>
              <a:t>Rémunération du capital financier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1265993" y="476672"/>
                <a:ext cx="6984776" cy="587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H" sz="2800" dirty="0"/>
                  <a:t>Ne pas confondre : </a:t>
                </a:r>
              </a:p>
              <a:p>
                <a:endParaRPr lang="fr-CH" sz="2800" dirty="0"/>
              </a:p>
              <a:p>
                <a:endParaRPr lang="fr-CH" sz="2800" dirty="0"/>
              </a:p>
              <a:p>
                <a:r>
                  <a:rPr lang="fr-CH" sz="2800" b="1" dirty="0"/>
                  <a:t>Valeur ajoutée </a:t>
                </a:r>
                <a:r>
                  <a:rPr lang="fr-CH" sz="2800" dirty="0"/>
                  <a:t>(Output – Input)</a:t>
                </a:r>
              </a:p>
              <a:p>
                <a:endParaRPr lang="fr-CH" sz="2800" dirty="0"/>
              </a:p>
              <a:p>
                <a:r>
                  <a:rPr lang="fr-CH" sz="2800" dirty="0"/>
                  <a:t>Et</a:t>
                </a:r>
              </a:p>
              <a:p>
                <a:endParaRPr lang="fr-CH" sz="2800" dirty="0"/>
              </a:p>
              <a:p>
                <a:r>
                  <a:rPr lang="fr-CH" sz="2800" b="1" dirty="0">
                    <a:solidFill>
                      <a:srgbClr val="002060"/>
                    </a:solidFill>
                  </a:rPr>
                  <a:t>Productivité</a:t>
                </a:r>
                <a:r>
                  <a:rPr lang="fr-CH" sz="2800" dirty="0"/>
                  <a:t> </a:t>
                </a:r>
                <a14:m>
                  <m:oMath xmlns:m="http://schemas.openxmlformats.org/officeDocument/2006/math">
                    <m:r>
                      <a:rPr lang="fr-CH" sz="28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CH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H" sz="2800" b="0" i="1" smtClean="0">
                            <a:latin typeface="Cambria Math"/>
                          </a:rPr>
                          <m:t>𝑂𝑈𝑇𝑃𝑈𝑇</m:t>
                        </m:r>
                      </m:num>
                      <m:den>
                        <m:r>
                          <a:rPr lang="fr-CH" sz="2800" b="0" i="1" smtClean="0">
                            <a:latin typeface="Cambria Math"/>
                          </a:rPr>
                          <m:t>𝐼𝑁𝑃𝑈𝑇</m:t>
                        </m:r>
                      </m:den>
                    </m:f>
                  </m:oMath>
                </a14:m>
                <a:endParaRPr lang="fr-CH" sz="2800" dirty="0"/>
              </a:p>
              <a:p>
                <a:endParaRPr lang="fr-CH" sz="2800" dirty="0"/>
              </a:p>
              <a:p>
                <a:r>
                  <a:rPr lang="fr-CH" sz="2800" dirty="0"/>
                  <a:t>La productivité peut être exprimée en différentes unités, par exemple :</a:t>
                </a:r>
              </a:p>
              <a:p>
                <a:r>
                  <a:rPr lang="fr-CH" sz="2800" dirty="0"/>
                  <a:t>30 montres  par heure, </a:t>
                </a:r>
              </a:p>
              <a:p>
                <a:r>
                  <a:rPr lang="fr-CH" sz="2800" dirty="0"/>
                  <a:t>200 montres par employé.</a:t>
                </a:r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993" y="476672"/>
                <a:ext cx="6984776" cy="5877763"/>
              </a:xfrm>
              <a:prstGeom prst="rect">
                <a:avLst/>
              </a:prstGeom>
              <a:blipFill rotWithShape="1">
                <a:blip r:embed="rId2"/>
                <a:stretch>
                  <a:fillRect l="-1834" t="-1037" b="-1971"/>
                </a:stretch>
              </a:blipFill>
            </p:spPr>
            <p:txBody>
              <a:bodyPr/>
              <a:lstStyle/>
              <a:p>
                <a:r>
                  <a:rPr lang="fr-C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613263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DAB6D7645CC0409B7728023AAEC9C7" ma:contentTypeVersion="11" ma:contentTypeDescription="Crée un document." ma:contentTypeScope="" ma:versionID="b24dcf0a2888e8500e2977ad686258ca">
  <xsd:schema xmlns:xsd="http://www.w3.org/2001/XMLSchema" xmlns:xs="http://www.w3.org/2001/XMLSchema" xmlns:p="http://schemas.microsoft.com/office/2006/metadata/properties" xmlns:ns2="32f985ed-2113-4c69-ad8c-033cd45bfab7" xmlns:ns3="1db20485-bd1b-430b-a170-a461d3aedf3f" targetNamespace="http://schemas.microsoft.com/office/2006/metadata/properties" ma:root="true" ma:fieldsID="5eee555c1d4e79f23a2023624e1640f5" ns2:_="" ns3:_="">
    <xsd:import namespace="32f985ed-2113-4c69-ad8c-033cd45bfab7"/>
    <xsd:import namespace="1db20485-bd1b-430b-a170-a461d3aedf3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f985ed-2113-4c69-ad8c-033cd45bfa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fbd933d8-63e4-4f7e-90f6-66429bb13b4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b20485-bd1b-430b-a170-a461d3aedf3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4b6e3e9-d338-40fd-baf4-0a4b0632b818}" ma:internalName="TaxCatchAll" ma:showField="CatchAllData" ma:web="1db20485-bd1b-430b-a170-a461d3aedf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2f985ed-2113-4c69-ad8c-033cd45bfab7">
      <Terms xmlns="http://schemas.microsoft.com/office/infopath/2007/PartnerControls"/>
    </lcf76f155ced4ddcb4097134ff3c332f>
    <TaxCatchAll xmlns="1db20485-bd1b-430b-a170-a461d3aedf3f" xsi:nil="true"/>
  </documentManagement>
</p:properties>
</file>

<file path=customXml/itemProps1.xml><?xml version="1.0" encoding="utf-8"?>
<ds:datastoreItem xmlns:ds="http://schemas.openxmlformats.org/officeDocument/2006/customXml" ds:itemID="{8A424867-8D7E-4AC2-A3FD-F579F7A707D5}"/>
</file>

<file path=customXml/itemProps2.xml><?xml version="1.0" encoding="utf-8"?>
<ds:datastoreItem xmlns:ds="http://schemas.openxmlformats.org/officeDocument/2006/customXml" ds:itemID="{5FE0708C-033C-438A-9987-D91E78F1B101}"/>
</file>

<file path=customXml/itemProps3.xml><?xml version="1.0" encoding="utf-8"?>
<ds:datastoreItem xmlns:ds="http://schemas.openxmlformats.org/officeDocument/2006/customXml" ds:itemID="{FA98696D-EB6F-4E7C-940B-535658119775}"/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0</TotalTime>
  <Words>733</Words>
  <Application>Microsoft Office PowerPoint</Application>
  <PresentationFormat>Affichage à l'écran (4:3)</PresentationFormat>
  <Paragraphs>93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Thème Office</vt:lpstr>
      <vt:lpstr>Théorie économique :</vt:lpstr>
      <vt:lpstr>Théorie des Besoins de Maslow</vt:lpstr>
      <vt:lpstr>Théorie des Besoins de Maslow</vt:lpstr>
      <vt:lpstr>Présentation PowerPoint</vt:lpstr>
      <vt:lpstr>Facteurs de production :</vt:lpstr>
      <vt:lpstr>Présentation PowerPoint</vt:lpstr>
      <vt:lpstr>Présentation PowerPoint</vt:lpstr>
      <vt:lpstr>Présentation PowerPoint</vt:lpstr>
      <vt:lpstr>Présentation PowerPoint</vt:lpstr>
      <vt:lpstr>Le principe de minimisation</vt:lpstr>
      <vt:lpstr>Le principe de minimisation</vt:lpstr>
      <vt:lpstr>Quel est le principe illustré ci-dessous ? </vt:lpstr>
      <vt:lpstr>En réalité</vt:lpstr>
    </vt:vector>
  </TitlesOfParts>
  <Company>BFB - Bildung Formation Biel - Bienne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Théorie des Besoins de Maslow</dc:title>
  <dc:creator>sebastien.grillon</dc:creator>
  <cp:lastModifiedBy>Grillon Sébastien</cp:lastModifiedBy>
  <cp:revision>24</cp:revision>
  <dcterms:created xsi:type="dcterms:W3CDTF">2012-03-16T12:26:12Z</dcterms:created>
  <dcterms:modified xsi:type="dcterms:W3CDTF">2025-09-09T07:12:10Z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0x01010097DAB6D7645CC0409B7728023AAEC9C7</vt:lpwstr>
  </property>
</Properties>
</file>