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Roboto" panose="02000000000000000000" pitchFamily="2" charset="0"/>
      <p:regular r:id="rId13"/>
    </p:embeddedFont>
    <p:embeddedFont>
      <p:font typeface="Roboto Medium" panose="02000000000000000000" pitchFamily="2" charset="0"/>
      <p:regular r:id="rId14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51EF8C-E022-4BE5-84A2-7F69B7C7A557}" v="1" dt="2025-08-25T11:48:31.4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3" d="100"/>
          <a:sy n="53" d="100"/>
        </p:scale>
        <p:origin x="7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illon Sébastien" userId="ff72ad9c-c7cc-4cae-8d4e-054bad128a17" providerId="ADAL" clId="{6651EF8C-E022-4BE5-84A2-7F69B7C7A557}"/>
    <pc:docChg chg="custSel modSld">
      <pc:chgData name="Grillon Sébastien" userId="ff72ad9c-c7cc-4cae-8d4e-054bad128a17" providerId="ADAL" clId="{6651EF8C-E022-4BE5-84A2-7F69B7C7A557}" dt="2025-08-25T11:49:03.616" v="272" actId="1076"/>
      <pc:docMkLst>
        <pc:docMk/>
      </pc:docMkLst>
      <pc:sldChg chg="modSp mod">
        <pc:chgData name="Grillon Sébastien" userId="ff72ad9c-c7cc-4cae-8d4e-054bad128a17" providerId="ADAL" clId="{6651EF8C-E022-4BE5-84A2-7F69B7C7A557}" dt="2025-08-21T07:07:09.821" v="19" actId="20577"/>
        <pc:sldMkLst>
          <pc:docMk/>
          <pc:sldMk cId="0" sldId="256"/>
        </pc:sldMkLst>
        <pc:spChg chg="mod">
          <ac:chgData name="Grillon Sébastien" userId="ff72ad9c-c7cc-4cae-8d4e-054bad128a17" providerId="ADAL" clId="{6651EF8C-E022-4BE5-84A2-7F69B7C7A557}" dt="2025-08-21T07:07:09.821" v="19" actId="20577"/>
          <ac:spMkLst>
            <pc:docMk/>
            <pc:sldMk cId="0" sldId="256"/>
            <ac:spMk id="3" creationId="{00000000-0000-0000-0000-000000000000}"/>
          </ac:spMkLst>
        </pc:spChg>
      </pc:sldChg>
      <pc:sldChg chg="addSp modSp mod">
        <pc:chgData name="Grillon Sébastien" userId="ff72ad9c-c7cc-4cae-8d4e-054bad128a17" providerId="ADAL" clId="{6651EF8C-E022-4BE5-84A2-7F69B7C7A557}" dt="2025-08-25T11:49:03.616" v="272" actId="1076"/>
        <pc:sldMkLst>
          <pc:docMk/>
          <pc:sldMk cId="0" sldId="257"/>
        </pc:sldMkLst>
        <pc:spChg chg="mod">
          <ac:chgData name="Grillon Sébastien" userId="ff72ad9c-c7cc-4cae-8d4e-054bad128a17" providerId="ADAL" clId="{6651EF8C-E022-4BE5-84A2-7F69B7C7A557}" dt="2025-08-25T11:48:09.865" v="201" actId="20577"/>
          <ac:spMkLst>
            <pc:docMk/>
            <pc:sldMk cId="0" sldId="257"/>
            <ac:spMk id="11" creationId="{00000000-0000-0000-0000-000000000000}"/>
          </ac:spMkLst>
        </pc:spChg>
        <pc:spChg chg="add mod">
          <ac:chgData name="Grillon Sébastien" userId="ff72ad9c-c7cc-4cae-8d4e-054bad128a17" providerId="ADAL" clId="{6651EF8C-E022-4BE5-84A2-7F69B7C7A557}" dt="2025-08-25T11:49:03.616" v="272" actId="1076"/>
          <ac:spMkLst>
            <pc:docMk/>
            <pc:sldMk cId="0" sldId="257"/>
            <ac:spMk id="16" creationId="{F85C8F96-5B67-8E78-9269-EFD8E676F1B4}"/>
          </ac:spMkLst>
        </pc:spChg>
      </pc:sldChg>
      <pc:sldChg chg="modSp mod">
        <pc:chgData name="Grillon Sébastien" userId="ff72ad9c-c7cc-4cae-8d4e-054bad128a17" providerId="ADAL" clId="{6651EF8C-E022-4BE5-84A2-7F69B7C7A557}" dt="2025-08-21T07:09:08.328" v="112" actId="20577"/>
        <pc:sldMkLst>
          <pc:docMk/>
          <pc:sldMk cId="0" sldId="264"/>
        </pc:sldMkLst>
        <pc:spChg chg="mod">
          <ac:chgData name="Grillon Sébastien" userId="ff72ad9c-c7cc-4cae-8d4e-054bad128a17" providerId="ADAL" clId="{6651EF8C-E022-4BE5-84A2-7F69B7C7A557}" dt="2025-08-21T07:08:25.536" v="88" actId="20577"/>
          <ac:spMkLst>
            <pc:docMk/>
            <pc:sldMk cId="0" sldId="264"/>
            <ac:spMk id="9" creationId="{00000000-0000-0000-0000-000000000000}"/>
          </ac:spMkLst>
        </pc:spChg>
        <pc:spChg chg="mod">
          <ac:chgData name="Grillon Sébastien" userId="ff72ad9c-c7cc-4cae-8d4e-054bad128a17" providerId="ADAL" clId="{6651EF8C-E022-4BE5-84A2-7F69B7C7A557}" dt="2025-08-21T07:09:08.328" v="112" actId="20577"/>
          <ac:spMkLst>
            <pc:docMk/>
            <pc:sldMk cId="0" sldId="264"/>
            <ac:spMk id="16" creationId="{00000000-0000-0000-0000-000000000000}"/>
          </ac:spMkLst>
        </pc:spChg>
      </pc:sldChg>
      <pc:sldChg chg="modSp mod">
        <pc:chgData name="Grillon Sébastien" userId="ff72ad9c-c7cc-4cae-8d4e-054bad128a17" providerId="ADAL" clId="{6651EF8C-E022-4BE5-84A2-7F69B7C7A557}" dt="2025-08-21T07:10:04.296" v="197" actId="20577"/>
        <pc:sldMkLst>
          <pc:docMk/>
          <pc:sldMk cId="0" sldId="265"/>
        </pc:sldMkLst>
        <pc:spChg chg="mod">
          <ac:chgData name="Grillon Sébastien" userId="ff72ad9c-c7cc-4cae-8d4e-054bad128a17" providerId="ADAL" clId="{6651EF8C-E022-4BE5-84A2-7F69B7C7A557}" dt="2025-08-21T07:09:32.967" v="145" actId="20577"/>
          <ac:spMkLst>
            <pc:docMk/>
            <pc:sldMk cId="0" sldId="265"/>
            <ac:spMk id="2" creationId="{00000000-0000-0000-0000-000000000000}"/>
          </ac:spMkLst>
        </pc:spChg>
        <pc:spChg chg="mod">
          <ac:chgData name="Grillon Sébastien" userId="ff72ad9c-c7cc-4cae-8d4e-054bad128a17" providerId="ADAL" clId="{6651EF8C-E022-4BE5-84A2-7F69B7C7A557}" dt="2025-08-21T07:10:04.296" v="197" actId="20577"/>
          <ac:spMkLst>
            <pc:docMk/>
            <pc:sldMk cId="0" sldId="265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45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7207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Bienvenue au </a:t>
            </a:r>
            <a:r>
              <a:rPr lang="en-US" sz="4450" dirty="0" err="1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cours</a:t>
            </a: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450" dirty="0" err="1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d’économie</a:t>
            </a: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et droit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029789"/>
            <a:ext cx="7556421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Découvrez le programme et les attentes pour ce module.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625102"/>
            <a:ext cx="75564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Nous aborderons la présentation des participants, mon parcours, les règles de classe et le déroulement du cours.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93790" y="5577483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395DEA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sp>
        <p:nvSpPr>
          <p:cNvPr id="7" name="Text 4"/>
          <p:cNvSpPr/>
          <p:nvPr/>
        </p:nvSpPr>
        <p:spPr>
          <a:xfrm>
            <a:off x="912495" y="5710118"/>
            <a:ext cx="125492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SG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270040" y="5560576"/>
            <a:ext cx="2663309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par Sébastien Grillon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4022"/>
            <a:ext cx="12899350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Planification des </a:t>
            </a:r>
            <a:r>
              <a:rPr lang="en-US" sz="4200" dirty="0" err="1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cours</a:t>
            </a:r>
            <a:r>
              <a:rPr lang="en-US" sz="4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et </a:t>
            </a:r>
            <a:r>
              <a:rPr lang="en-US" sz="4200" dirty="0" err="1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organisation</a:t>
            </a:r>
            <a:endParaRPr lang="en-US" sz="4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1987391"/>
            <a:ext cx="4227671" cy="422767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364" y="1987391"/>
            <a:ext cx="4227671" cy="4227671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319" y="1987391"/>
            <a:ext cx="4227671" cy="4227671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93790" y="6596539"/>
            <a:ext cx="13042821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Découvrez le calendrier des cours et l'organisation via Teams</a:t>
            </a:r>
            <a:endParaRPr lang="en-US" sz="1650" dirty="0"/>
          </a:p>
        </p:txBody>
      </p:sp>
      <p:sp>
        <p:nvSpPr>
          <p:cNvPr id="7" name="Text 2"/>
          <p:cNvSpPr/>
          <p:nvPr/>
        </p:nvSpPr>
        <p:spPr>
          <a:xfrm>
            <a:off x="793790" y="7162205"/>
            <a:ext cx="13042821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Préparez-vous pour un parcours enrichissant </a:t>
            </a:r>
            <a:r>
              <a:rPr lang="en-US" sz="165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</a:t>
            </a:r>
            <a:r>
              <a:rPr lang="en-US" sz="16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65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économie</a:t>
            </a:r>
            <a:r>
              <a:rPr lang="en-US" sz="16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politique, </a:t>
            </a:r>
            <a:r>
              <a:rPr lang="en-US" sz="165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d’entreprise</a:t>
            </a:r>
            <a:r>
              <a:rPr lang="en-US" sz="16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et </a:t>
            </a:r>
            <a:r>
              <a:rPr lang="en-US" sz="165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</a:t>
            </a:r>
            <a:r>
              <a:rPr lang="en-US" sz="165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droit !</a:t>
            </a:r>
            <a:endParaRPr lang="en-US" sz="1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10776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Votre présentation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15670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60" y="3199209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17306" y="32345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Identité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7017306" y="3724989"/>
            <a:ext cx="2899410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Prénom, nom et entreprise actuelle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10200203" y="315670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5274" y="3199209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937319" y="3234571"/>
            <a:ext cx="28994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Activité professionnelle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0937319" y="4079319"/>
            <a:ext cx="2899410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750" dirty="0">
              <a:solidFill>
                <a:srgbClr val="38465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2650"/>
              </a:lnSpc>
              <a:buNone/>
            </a:pPr>
            <a:endParaRPr lang="en-US" sz="1750" dirty="0">
              <a:solidFill>
                <a:srgbClr val="38465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2650"/>
              </a:lnSpc>
              <a:buNone/>
            </a:pPr>
            <a:endParaRPr lang="en-US" sz="1750" dirty="0">
              <a:solidFill>
                <a:srgbClr val="38465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6280190" y="521327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5260" y="5255776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017306" y="52911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Aspirations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7017306" y="5781556"/>
            <a:ext cx="681930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Objectifs professionnels et loisirs</a:t>
            </a:r>
            <a:endParaRPr lang="en-US" sz="175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85C8F96-5B67-8E78-9269-EFD8E676F1B4}"/>
              </a:ext>
            </a:extLst>
          </p:cNvPr>
          <p:cNvSpPr txBox="1"/>
          <p:nvPr/>
        </p:nvSpPr>
        <p:spPr>
          <a:xfrm>
            <a:off x="10550176" y="3913227"/>
            <a:ext cx="30216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Quel CFC apprenez-vous ?</a:t>
            </a:r>
          </a:p>
          <a:p>
            <a:endParaRPr lang="fr-CH" dirty="0"/>
          </a:p>
          <a:p>
            <a:r>
              <a:rPr lang="fr-CH" dirty="0"/>
              <a:t>Ou</a:t>
            </a:r>
          </a:p>
          <a:p>
            <a:endParaRPr lang="fr-CH" dirty="0"/>
          </a:p>
          <a:p>
            <a:r>
              <a:rPr lang="fr-CH" dirty="0"/>
              <a:t>Quel CFC avez-vous 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57105"/>
            <a:ext cx="695110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Portrait de votre formateur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328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Personnel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414004"/>
            <a:ext cx="624470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44 ans, en concubinage, deux enfants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958239"/>
            <a:ext cx="624470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Originaire du Jura, domicilié à Ependes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599521" y="38328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Intérêts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599521" y="4414004"/>
            <a:ext cx="624470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Économie générale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4833461"/>
            <a:ext cx="624470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Tennis de table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5252918"/>
            <a:ext cx="624470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Guitare, jeux de cartes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0838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780109"/>
            <a:ext cx="3969425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Parcours académique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7303770" y="3514368"/>
            <a:ext cx="22860" cy="3919657"/>
          </a:xfrm>
          <a:prstGeom prst="roundRect">
            <a:avLst>
              <a:gd name="adj" fmla="val 291721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fr-CH"/>
          </a:p>
        </p:txBody>
      </p:sp>
      <p:sp>
        <p:nvSpPr>
          <p:cNvPr id="5" name="Shape 2"/>
          <p:cNvSpPr/>
          <p:nvPr/>
        </p:nvSpPr>
        <p:spPr>
          <a:xfrm>
            <a:off x="6683216" y="3681532"/>
            <a:ext cx="476250" cy="22860"/>
          </a:xfrm>
          <a:prstGeom prst="roundRect">
            <a:avLst>
              <a:gd name="adj" fmla="val 291721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fr-CH"/>
          </a:p>
        </p:txBody>
      </p:sp>
      <p:sp>
        <p:nvSpPr>
          <p:cNvPr id="6" name="Shape 3"/>
          <p:cNvSpPr/>
          <p:nvPr/>
        </p:nvSpPr>
        <p:spPr>
          <a:xfrm>
            <a:off x="7136606" y="3514368"/>
            <a:ext cx="357188" cy="357188"/>
          </a:xfrm>
          <a:prstGeom prst="roundRect">
            <a:avLst>
              <a:gd name="adj" fmla="val 18670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sp>
        <p:nvSpPr>
          <p:cNvPr id="7" name="Text 4"/>
          <p:cNvSpPr/>
          <p:nvPr/>
        </p:nvSpPr>
        <p:spPr>
          <a:xfrm>
            <a:off x="7196137" y="3544133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4536758" y="3568898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95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2000-2001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93790" y="3912156"/>
            <a:ext cx="5727621" cy="238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12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Maturités commerciale et économique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7470934" y="4634151"/>
            <a:ext cx="476250" cy="22860"/>
          </a:xfrm>
          <a:prstGeom prst="roundRect">
            <a:avLst>
              <a:gd name="adj" fmla="val 291721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fr-CH"/>
          </a:p>
        </p:txBody>
      </p:sp>
      <p:sp>
        <p:nvSpPr>
          <p:cNvPr id="11" name="Shape 8"/>
          <p:cNvSpPr/>
          <p:nvPr/>
        </p:nvSpPr>
        <p:spPr>
          <a:xfrm>
            <a:off x="7136606" y="4466987"/>
            <a:ext cx="357188" cy="357188"/>
          </a:xfrm>
          <a:prstGeom prst="roundRect">
            <a:avLst>
              <a:gd name="adj" fmla="val 18670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sp>
        <p:nvSpPr>
          <p:cNvPr id="12" name="Text 9"/>
          <p:cNvSpPr/>
          <p:nvPr/>
        </p:nvSpPr>
        <p:spPr>
          <a:xfrm>
            <a:off x="7196137" y="4496753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8108990" y="4521517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2006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8108990" y="4864775"/>
            <a:ext cx="405788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Gagnant du jeu boursier (Universités suisses)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108990" y="5208032"/>
            <a:ext cx="5727621" cy="238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683216" y="5455206"/>
            <a:ext cx="476250" cy="22860"/>
          </a:xfrm>
          <a:prstGeom prst="roundRect">
            <a:avLst>
              <a:gd name="adj" fmla="val 291721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fr-CH"/>
          </a:p>
        </p:txBody>
      </p:sp>
      <p:sp>
        <p:nvSpPr>
          <p:cNvPr id="17" name="Shape 14"/>
          <p:cNvSpPr/>
          <p:nvPr/>
        </p:nvSpPr>
        <p:spPr>
          <a:xfrm>
            <a:off x="7136606" y="5288042"/>
            <a:ext cx="357188" cy="357188"/>
          </a:xfrm>
          <a:prstGeom prst="roundRect">
            <a:avLst>
              <a:gd name="adj" fmla="val 18670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sp>
        <p:nvSpPr>
          <p:cNvPr id="18" name="Text 15"/>
          <p:cNvSpPr/>
          <p:nvPr/>
        </p:nvSpPr>
        <p:spPr>
          <a:xfrm>
            <a:off x="7196137" y="5317808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3</a:t>
            </a:r>
            <a:endParaRPr lang="en-US" sz="1850" dirty="0"/>
          </a:p>
        </p:txBody>
      </p:sp>
      <p:sp>
        <p:nvSpPr>
          <p:cNvPr id="19" name="Text 16"/>
          <p:cNvSpPr/>
          <p:nvPr/>
        </p:nvSpPr>
        <p:spPr>
          <a:xfrm>
            <a:off x="4536758" y="5342573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95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2006-2007</a:t>
            </a:r>
            <a:endParaRPr lang="en-US" sz="1550" dirty="0"/>
          </a:p>
        </p:txBody>
      </p:sp>
      <p:sp>
        <p:nvSpPr>
          <p:cNvPr id="20" name="Text 17"/>
          <p:cNvSpPr/>
          <p:nvPr/>
        </p:nvSpPr>
        <p:spPr>
          <a:xfrm>
            <a:off x="793790" y="5685830"/>
            <a:ext cx="5727621" cy="238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12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Master Management et complément droit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7470934" y="6276380"/>
            <a:ext cx="476250" cy="22860"/>
          </a:xfrm>
          <a:prstGeom prst="roundRect">
            <a:avLst>
              <a:gd name="adj" fmla="val 291721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fr-CH"/>
          </a:p>
        </p:txBody>
      </p:sp>
      <p:sp>
        <p:nvSpPr>
          <p:cNvPr id="22" name="Shape 19"/>
          <p:cNvSpPr/>
          <p:nvPr/>
        </p:nvSpPr>
        <p:spPr>
          <a:xfrm>
            <a:off x="7136606" y="6109216"/>
            <a:ext cx="357188" cy="357188"/>
          </a:xfrm>
          <a:prstGeom prst="roundRect">
            <a:avLst>
              <a:gd name="adj" fmla="val 18670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sp>
        <p:nvSpPr>
          <p:cNvPr id="23" name="Text 20"/>
          <p:cNvSpPr/>
          <p:nvPr/>
        </p:nvSpPr>
        <p:spPr>
          <a:xfrm>
            <a:off x="7196137" y="6138982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4</a:t>
            </a:r>
            <a:endParaRPr lang="en-US" sz="1850" dirty="0"/>
          </a:p>
        </p:txBody>
      </p:sp>
      <p:sp>
        <p:nvSpPr>
          <p:cNvPr id="24" name="Text 21"/>
          <p:cNvSpPr/>
          <p:nvPr/>
        </p:nvSpPr>
        <p:spPr>
          <a:xfrm>
            <a:off x="8108990" y="6163747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2011-2013</a:t>
            </a:r>
            <a:endParaRPr lang="en-US" sz="1550" dirty="0"/>
          </a:p>
        </p:txBody>
      </p:sp>
      <p:sp>
        <p:nvSpPr>
          <p:cNvPr id="25" name="Text 22"/>
          <p:cNvSpPr/>
          <p:nvPr/>
        </p:nvSpPr>
        <p:spPr>
          <a:xfrm>
            <a:off x="8108990" y="6507004"/>
            <a:ext cx="5727621" cy="238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2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Master Pédagogie et complément pédagogique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9455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Expérience dans l'enseignement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95227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31790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2004-2010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3669506"/>
            <a:ext cx="608218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Gymnase Bienne, remplacements, EPAI Fribourg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31315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45399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2010-2012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5030391"/>
            <a:ext cx="608218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BFB, début à l'EPAC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674042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59008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2012-présent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6391275"/>
            <a:ext cx="608218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EMF, ASFL, EPAC (jusqu'en 2021)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904315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803" y="3510439"/>
            <a:ext cx="4162187" cy="202215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096714" y="479584"/>
            <a:ext cx="3598307" cy="354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Expérience professionnelle :</a:t>
            </a:r>
            <a:endParaRPr lang="en-US" sz="2200" dirty="0"/>
          </a:p>
        </p:txBody>
      </p:sp>
      <p:sp>
        <p:nvSpPr>
          <p:cNvPr id="5" name="Shape 1"/>
          <p:cNvSpPr/>
          <p:nvPr/>
        </p:nvSpPr>
        <p:spPr>
          <a:xfrm>
            <a:off x="6096714" y="1003816"/>
            <a:ext cx="7923371" cy="1018342"/>
          </a:xfrm>
          <a:prstGeom prst="roundRect">
            <a:avLst>
              <a:gd name="adj" fmla="val 4675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sp>
        <p:nvSpPr>
          <p:cNvPr id="6" name="Text 2"/>
          <p:cNvSpPr/>
          <p:nvPr/>
        </p:nvSpPr>
        <p:spPr>
          <a:xfrm>
            <a:off x="8641437" y="1124783"/>
            <a:ext cx="2833926" cy="354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Contrôleur financier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8056721" y="1546979"/>
            <a:ext cx="4003238" cy="354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Gestion industrielle chez Busch</a:t>
            </a:r>
            <a:endParaRPr lang="en-US" sz="2200" dirty="0"/>
          </a:p>
        </p:txBody>
      </p:sp>
      <p:sp>
        <p:nvSpPr>
          <p:cNvPr id="8" name="Shape 4"/>
          <p:cNvSpPr/>
          <p:nvPr/>
        </p:nvSpPr>
        <p:spPr>
          <a:xfrm>
            <a:off x="6096714" y="2135505"/>
            <a:ext cx="7923371" cy="1018342"/>
          </a:xfrm>
          <a:prstGeom prst="roundRect">
            <a:avLst>
              <a:gd name="adj" fmla="val 4675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sp>
        <p:nvSpPr>
          <p:cNvPr id="9" name="Text 5"/>
          <p:cNvSpPr/>
          <p:nvPr/>
        </p:nvSpPr>
        <p:spPr>
          <a:xfrm>
            <a:off x="8077200" y="2256473"/>
            <a:ext cx="3962400" cy="354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Executive Controlling Assistant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7700248" y="2678668"/>
            <a:ext cx="4716185" cy="354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Responsabilités financières au CSEM</a:t>
            </a:r>
            <a:endParaRPr lang="en-US" sz="2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714" y="3281363"/>
            <a:ext cx="7923371" cy="52822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78101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Administrateur immobilier PPE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150745" y="3054429"/>
            <a:ext cx="28819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Gestion administrative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544848"/>
            <a:ext cx="4238863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Documents, correspondance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362" y="3665458"/>
            <a:ext cx="318968" cy="39862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30544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Comptabilité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3544848"/>
            <a:ext cx="4238982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Budgets, paiements, décomptes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6713" y="3665458"/>
            <a:ext cx="318968" cy="3986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97628" y="55069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Relations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597628" y="5997416"/>
            <a:ext cx="4238982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Gestion des conflits, affaires courantes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6713" y="5327809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197418" y="55069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Maintenance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997416"/>
            <a:ext cx="4238863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Suivi immobilier, travaux, prestataires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362" y="5327809"/>
            <a:ext cx="318968" cy="39862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004179"/>
            <a:ext cx="743021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Règles à respecter en classe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053120"/>
            <a:ext cx="170021" cy="830580"/>
          </a:xfrm>
          <a:prstGeom prst="roundRect">
            <a:avLst>
              <a:gd name="adj" fmla="val 5603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sp>
        <p:nvSpPr>
          <p:cNvPr id="5" name="Text 2"/>
          <p:cNvSpPr/>
          <p:nvPr/>
        </p:nvSpPr>
        <p:spPr>
          <a:xfrm>
            <a:off x="6790373" y="30531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Respect de l'orateur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3543538"/>
            <a:ext cx="7046238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Écouter attentivement la personne qui parle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4110514"/>
            <a:ext cx="170021" cy="830580"/>
          </a:xfrm>
          <a:prstGeom prst="roundRect">
            <a:avLst>
              <a:gd name="adj" fmla="val 5603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sp>
        <p:nvSpPr>
          <p:cNvPr id="8" name="Text 5"/>
          <p:cNvSpPr/>
          <p:nvPr/>
        </p:nvSpPr>
        <p:spPr>
          <a:xfrm>
            <a:off x="7130534" y="41105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Silence en classe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4600932"/>
            <a:ext cx="6706076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Permettre à tous d'écouter sans distraction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5167908"/>
            <a:ext cx="170021" cy="830580"/>
          </a:xfrm>
          <a:prstGeom prst="roundRect">
            <a:avLst>
              <a:gd name="adj" fmla="val 5603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fr-CH"/>
          </a:p>
        </p:txBody>
      </p:sp>
      <p:sp>
        <p:nvSpPr>
          <p:cNvPr id="11" name="Text 8"/>
          <p:cNvSpPr/>
          <p:nvPr/>
        </p:nvSpPr>
        <p:spPr>
          <a:xfrm>
            <a:off x="7470815" y="5167908"/>
            <a:ext cx="300287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Participation structurée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0815" y="5658326"/>
            <a:ext cx="6365796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Lever la main et attendre son tour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60859"/>
            <a:ext cx="687407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Méthodes d'enseignement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209800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3003590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Présentations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3494008"/>
            <a:ext cx="2329815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PowerPoint, notes complémentaires requises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7093" y="2209800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407093" y="3003590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Supports écrits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3407093" y="3494008"/>
            <a:ext cx="2329815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Economie</a:t>
            </a: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et société (</a:t>
            </a:r>
            <a:r>
              <a:rPr lang="en-US" sz="175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chapitres</a:t>
            </a: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et </a:t>
            </a:r>
            <a:r>
              <a:rPr lang="en-US" sz="175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objectifs</a:t>
            </a: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)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3407093" y="4310420"/>
            <a:ext cx="232981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www.schatzverlag.ch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0395" y="2209800"/>
            <a:ext cx="566976" cy="56697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020395" y="3003590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Multimédia</a:t>
            </a:r>
            <a:endParaRPr lang="en-US" sz="2200" dirty="0"/>
          </a:p>
        </p:txBody>
      </p:sp>
      <p:sp>
        <p:nvSpPr>
          <p:cNvPr id="13" name="Text 7"/>
          <p:cNvSpPr/>
          <p:nvPr/>
        </p:nvSpPr>
        <p:spPr>
          <a:xfrm>
            <a:off x="6020395" y="3494008"/>
            <a:ext cx="2329815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Teams, vidéos explicatives, internet</a:t>
            </a:r>
            <a:endParaRPr lang="en-US" sz="17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90" y="5104209"/>
            <a:ext cx="566976" cy="56697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93790" y="5897999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Objectif final</a:t>
            </a:r>
            <a:endParaRPr lang="en-US" sz="2200" dirty="0"/>
          </a:p>
        </p:txBody>
      </p:sp>
      <p:sp>
        <p:nvSpPr>
          <p:cNvPr id="16" name="Text 9"/>
          <p:cNvSpPr/>
          <p:nvPr/>
        </p:nvSpPr>
        <p:spPr>
          <a:xfrm>
            <a:off x="793790" y="6388417"/>
            <a:ext cx="4728705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Réussir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votre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maturité</a:t>
            </a:r>
            <a:r>
              <a:rPr lang="en-US" sz="20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!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DAB6D7645CC0409B7728023AAEC9C7" ma:contentTypeVersion="11" ma:contentTypeDescription="Crée un document." ma:contentTypeScope="" ma:versionID="b24dcf0a2888e8500e2977ad686258ca">
  <xsd:schema xmlns:xsd="http://www.w3.org/2001/XMLSchema" xmlns:xs="http://www.w3.org/2001/XMLSchema" xmlns:p="http://schemas.microsoft.com/office/2006/metadata/properties" xmlns:ns2="32f985ed-2113-4c69-ad8c-033cd45bfab7" xmlns:ns3="1db20485-bd1b-430b-a170-a461d3aedf3f" targetNamespace="http://schemas.microsoft.com/office/2006/metadata/properties" ma:root="true" ma:fieldsID="5eee555c1d4e79f23a2023624e1640f5" ns2:_="" ns3:_="">
    <xsd:import namespace="32f985ed-2113-4c69-ad8c-033cd45bfab7"/>
    <xsd:import namespace="1db20485-bd1b-430b-a170-a461d3aedf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f985ed-2113-4c69-ad8c-033cd45bfa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fbd933d8-63e4-4f7e-90f6-66429bb13b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b20485-bd1b-430b-a170-a461d3aedf3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4b6e3e9-d338-40fd-baf4-0a4b0632b818}" ma:internalName="TaxCatchAll" ma:showField="CatchAllData" ma:web="1db20485-bd1b-430b-a170-a461d3aedf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f985ed-2113-4c69-ad8c-033cd45bfab7">
      <Terms xmlns="http://schemas.microsoft.com/office/infopath/2007/PartnerControls"/>
    </lcf76f155ced4ddcb4097134ff3c332f>
    <TaxCatchAll xmlns="1db20485-bd1b-430b-a170-a461d3aedf3f" xsi:nil="true"/>
  </documentManagement>
</p:properties>
</file>

<file path=customXml/itemProps1.xml><?xml version="1.0" encoding="utf-8"?>
<ds:datastoreItem xmlns:ds="http://schemas.openxmlformats.org/officeDocument/2006/customXml" ds:itemID="{ED74A39C-A727-42AA-B752-B6BEF2413E4F}"/>
</file>

<file path=customXml/itemProps2.xml><?xml version="1.0" encoding="utf-8"?>
<ds:datastoreItem xmlns:ds="http://schemas.openxmlformats.org/officeDocument/2006/customXml" ds:itemID="{2607ED15-12C5-4E44-A8B8-87BB4D624EE0}"/>
</file>

<file path=customXml/itemProps3.xml><?xml version="1.0" encoding="utf-8"?>
<ds:datastoreItem xmlns:ds="http://schemas.openxmlformats.org/officeDocument/2006/customXml" ds:itemID="{650EC81B-8554-4050-A3DC-078FE9C2E1A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</Words>
  <Application>Microsoft Office PowerPoint</Application>
  <PresentationFormat>Personnalisé</PresentationFormat>
  <Paragraphs>89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Roboto Bold</vt:lpstr>
      <vt:lpstr>Host Grotesk Medium</vt:lpstr>
      <vt:lpstr>Arial</vt:lpstr>
      <vt:lpstr>Roboto</vt:lpstr>
      <vt:lpstr>Roboto Medium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Grillon Sébastien</cp:lastModifiedBy>
  <cp:revision>1</cp:revision>
  <dcterms:created xsi:type="dcterms:W3CDTF">2025-05-20T09:00:44Z</dcterms:created>
  <dcterms:modified xsi:type="dcterms:W3CDTF">2025-08-25T11:49:09Z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0x01010097DAB6D7645CC0409B7728023AAEC9C7</vt:lpwstr>
  </property>
  <property fmtid="{D5CDD505-2E9C-101B-9397-08002B2CF9AE}" pid="3" name="Order">
    <vt:r8>1400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</Properties>
</file>