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63" r:id="rId2"/>
    <p:sldId id="257" r:id="rId3"/>
    <p:sldId id="258" r:id="rId4"/>
    <p:sldId id="265" r:id="rId5"/>
    <p:sldId id="325" r:id="rId6"/>
    <p:sldId id="264" r:id="rId7"/>
    <p:sldId id="348" r:id="rId8"/>
    <p:sldId id="349" r:id="rId9"/>
    <p:sldId id="350" r:id="rId10"/>
    <p:sldId id="315" r:id="rId11"/>
    <p:sldId id="320" r:id="rId12"/>
    <p:sldId id="321" r:id="rId13"/>
    <p:sldId id="318" r:id="rId14"/>
    <p:sldId id="319" r:id="rId15"/>
    <p:sldId id="302" r:id="rId16"/>
    <p:sldId id="290" r:id="rId17"/>
    <p:sldId id="316" r:id="rId18"/>
    <p:sldId id="317" r:id="rId19"/>
    <p:sldId id="333" r:id="rId20"/>
    <p:sldId id="291" r:id="rId21"/>
    <p:sldId id="334" r:id="rId22"/>
    <p:sldId id="261" r:id="rId23"/>
    <p:sldId id="336" r:id="rId24"/>
    <p:sldId id="335" r:id="rId25"/>
    <p:sldId id="326" r:id="rId26"/>
    <p:sldId id="337" r:id="rId27"/>
    <p:sldId id="327" r:id="rId28"/>
    <p:sldId id="338" r:id="rId29"/>
    <p:sldId id="328" r:id="rId30"/>
    <p:sldId id="330" r:id="rId31"/>
    <p:sldId id="260" r:id="rId32"/>
    <p:sldId id="262" r:id="rId33"/>
    <p:sldId id="339" r:id="rId34"/>
    <p:sldId id="340" r:id="rId35"/>
    <p:sldId id="266" r:id="rId36"/>
    <p:sldId id="267" r:id="rId37"/>
    <p:sldId id="268" r:id="rId38"/>
    <p:sldId id="269" r:id="rId39"/>
    <p:sldId id="331" r:id="rId40"/>
    <p:sldId id="346" r:id="rId41"/>
    <p:sldId id="347" r:id="rId42"/>
    <p:sldId id="341" r:id="rId43"/>
    <p:sldId id="343" r:id="rId44"/>
    <p:sldId id="270" r:id="rId45"/>
    <p:sldId id="271" r:id="rId46"/>
    <p:sldId id="323" r:id="rId47"/>
    <p:sldId id="324" r:id="rId48"/>
    <p:sldId id="345" r:id="rId49"/>
    <p:sldId id="273" r:id="rId50"/>
    <p:sldId id="322" r:id="rId51"/>
    <p:sldId id="274" r:id="rId52"/>
    <p:sldId id="307" r:id="rId53"/>
    <p:sldId id="308" r:id="rId54"/>
    <p:sldId id="311" r:id="rId55"/>
    <p:sldId id="309" r:id="rId56"/>
    <p:sldId id="312" r:id="rId57"/>
    <p:sldId id="310" r:id="rId58"/>
    <p:sldId id="313" r:id="rId59"/>
    <p:sldId id="314" r:id="rId6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76"/>
    <p:restoredTop sz="94654"/>
  </p:normalViewPr>
  <p:slideViewPr>
    <p:cSldViewPr snapToGrid="0">
      <p:cViewPr varScale="1">
        <p:scale>
          <a:sx n="59" d="100"/>
          <a:sy n="59" d="100"/>
        </p:scale>
        <p:origin x="912" y="2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viewProps" Target="viewProps.xml"/><Relationship Id="rId68"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69"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nart Alexandre" userId="33b4b5bc-3919-4429-9b22-f62c7691e722" providerId="ADAL" clId="{12C3E512-04B6-44DF-B2B9-45EA74A1B4D9}"/>
    <pc:docChg chg="modSld">
      <pc:chgData name="Vannart Alexandre" userId="33b4b5bc-3919-4429-9b22-f62c7691e722" providerId="ADAL" clId="{12C3E512-04B6-44DF-B2B9-45EA74A1B4D9}" dt="2024-09-27T11:34:49.905" v="39" actId="20577"/>
      <pc:docMkLst>
        <pc:docMk/>
      </pc:docMkLst>
      <pc:sldChg chg="modSp">
        <pc:chgData name="Vannart Alexandre" userId="33b4b5bc-3919-4429-9b22-f62c7691e722" providerId="ADAL" clId="{12C3E512-04B6-44DF-B2B9-45EA74A1B4D9}" dt="2024-09-27T11:34:49.905" v="39" actId="20577"/>
        <pc:sldMkLst>
          <pc:docMk/>
          <pc:sldMk cId="4111239062" sldId="319"/>
        </pc:sldMkLst>
      </pc:sldChg>
    </pc:docChg>
  </pc:docChgLst>
  <pc:docChgLst>
    <pc:chgData name="Vannart Alexandre" userId="33b4b5bc-3919-4429-9b22-f62c7691e722" providerId="ADAL" clId="{F83864B7-7420-E54B-B4E5-8D5BEA83EAEB}"/>
    <pc:docChg chg="custSel addSld modSld">
      <pc:chgData name="Vannart Alexandre" userId="33b4b5bc-3919-4429-9b22-f62c7691e722" providerId="ADAL" clId="{F83864B7-7420-E54B-B4E5-8D5BEA83EAEB}" dt="2024-10-09T09:36:43.724" v="103" actId="1076"/>
      <pc:docMkLst>
        <pc:docMk/>
      </pc:docMkLst>
      <pc:sldChg chg="modSp mod">
        <pc:chgData name="Vannart Alexandre" userId="33b4b5bc-3919-4429-9b22-f62c7691e722" providerId="ADAL" clId="{F83864B7-7420-E54B-B4E5-8D5BEA83EAEB}" dt="2024-09-30T09:11:57.114" v="101" actId="20577"/>
        <pc:sldMkLst>
          <pc:docMk/>
          <pc:sldMk cId="359538685" sldId="263"/>
        </pc:sldMkLst>
      </pc:sldChg>
      <pc:sldChg chg="modSp mod">
        <pc:chgData name="Vannart Alexandre" userId="33b4b5bc-3919-4429-9b22-f62c7691e722" providerId="ADAL" clId="{F83864B7-7420-E54B-B4E5-8D5BEA83EAEB}" dt="2024-10-09T09:36:43.724" v="103" actId="1076"/>
        <pc:sldMkLst>
          <pc:docMk/>
          <pc:sldMk cId="531032702" sldId="320"/>
        </pc:sldMkLst>
      </pc:sldChg>
      <pc:sldChg chg="modSp">
        <pc:chgData name="Vannart Alexandre" userId="33b4b5bc-3919-4429-9b22-f62c7691e722" providerId="ADAL" clId="{F83864B7-7420-E54B-B4E5-8D5BEA83EAEB}" dt="2024-10-04T07:26:14.578" v="102" actId="1076"/>
        <pc:sldMkLst>
          <pc:docMk/>
          <pc:sldMk cId="4293765652" sldId="343"/>
        </pc:sldMkLst>
      </pc:sldChg>
      <pc:sldChg chg="modSp new mod">
        <pc:chgData name="Vannart Alexandre" userId="33b4b5bc-3919-4429-9b22-f62c7691e722" providerId="ADAL" clId="{F83864B7-7420-E54B-B4E5-8D5BEA83EAEB}" dt="2024-09-30T09:09:17.218" v="24" actId="123"/>
        <pc:sldMkLst>
          <pc:docMk/>
          <pc:sldMk cId="2588511660" sldId="348"/>
        </pc:sldMkLst>
      </pc:sldChg>
      <pc:sldChg chg="modSp new mod">
        <pc:chgData name="Vannart Alexandre" userId="33b4b5bc-3919-4429-9b22-f62c7691e722" providerId="ADAL" clId="{F83864B7-7420-E54B-B4E5-8D5BEA83EAEB}" dt="2024-09-30T09:10:26.212" v="79" actId="27636"/>
        <pc:sldMkLst>
          <pc:docMk/>
          <pc:sldMk cId="2223874559" sldId="349"/>
        </pc:sldMkLst>
      </pc:sldChg>
      <pc:sldChg chg="modSp new mod">
        <pc:chgData name="Vannart Alexandre" userId="33b4b5bc-3919-4429-9b22-f62c7691e722" providerId="ADAL" clId="{F83864B7-7420-E54B-B4E5-8D5BEA83EAEB}" dt="2024-09-30T09:11:33.004" v="92" actId="27636"/>
        <pc:sldMkLst>
          <pc:docMk/>
          <pc:sldMk cId="2892909170" sldId="350"/>
        </pc:sldMkLst>
      </pc:sldChg>
    </pc:docChg>
  </pc:docChgLst>
  <pc:docChgLst>
    <pc:chgData name="Vannart Alexandre" userId="33b4b5bc-3919-4429-9b22-f62c7691e722" providerId="ADAL" clId="{558E1425-84F9-49B8-95BF-40007531CF30}"/>
    <pc:docChg chg="modSld">
      <pc:chgData name="Vannart Alexandre" userId="33b4b5bc-3919-4429-9b22-f62c7691e722" providerId="ADAL" clId="{558E1425-84F9-49B8-95BF-40007531CF30}" dt="2025-10-02T11:11:13.420" v="7" actId="20577"/>
      <pc:docMkLst>
        <pc:docMk/>
      </pc:docMkLst>
      <pc:sldChg chg="modSp mod">
        <pc:chgData name="Vannart Alexandre" userId="33b4b5bc-3919-4429-9b22-f62c7691e722" providerId="ADAL" clId="{558E1425-84F9-49B8-95BF-40007531CF30}" dt="2025-10-02T11:11:13.420" v="7" actId="20577"/>
        <pc:sldMkLst>
          <pc:docMk/>
          <pc:sldMk cId="359538685" sldId="263"/>
        </pc:sldMkLst>
        <pc:spChg chg="mod">
          <ac:chgData name="Vannart Alexandre" userId="33b4b5bc-3919-4429-9b22-f62c7691e722" providerId="ADAL" clId="{558E1425-84F9-49B8-95BF-40007531CF30}" dt="2025-10-02T11:11:13.420" v="7" actId="20577"/>
          <ac:spMkLst>
            <pc:docMk/>
            <pc:sldMk cId="359538685" sldId="263"/>
            <ac:spMk id="2" creationId="{A7E8298C-F713-17D5-B6D5-D11F1A99AD6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1759E-FAA1-1C43-8694-83075434B4F8}" type="datetimeFigureOut">
              <a:rPr lang="fr-CH" smtClean="0"/>
              <a:t>02.10.2025</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98C22-8E99-C64F-AF68-7F33E52E888A}" type="slidenum">
              <a:rPr lang="fr-CH" smtClean="0"/>
              <a:t>‹N°›</a:t>
            </a:fld>
            <a:endParaRPr lang="fr-CH"/>
          </a:p>
        </p:txBody>
      </p:sp>
    </p:spTree>
    <p:extLst>
      <p:ext uri="{BB962C8B-B14F-4D97-AF65-F5344CB8AC3E}">
        <p14:creationId xmlns:p14="http://schemas.microsoft.com/office/powerpoint/2010/main" val="82885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r.wikipedia.org/wiki/Canal_de_la_mer_Blanche"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Sources pour les images: </a:t>
            </a:r>
          </a:p>
          <a:p>
            <a:endParaRPr lang="fr-FR"/>
          </a:p>
          <a:p>
            <a:r>
              <a:rPr lang="fr-FR"/>
              <a:t>Mussolini et Hitler: https://</a:t>
            </a:r>
            <a:r>
              <a:rPr lang="fr-FR" err="1"/>
              <a:t>fr.m.wikipedia.org</a:t>
            </a:r>
            <a:r>
              <a:rPr lang="fr-FR"/>
              <a:t>/wiki/</a:t>
            </a:r>
            <a:r>
              <a:rPr lang="fr-FR" err="1"/>
              <a:t>Fichier:Benito_Mussolini_and_Adolf_Hitler.jpg</a:t>
            </a:r>
            <a:endParaRPr lang="fr-FR"/>
          </a:p>
          <a:p>
            <a:endParaRPr lang="fr-FR"/>
          </a:p>
          <a:p>
            <a:r>
              <a:rPr lang="fr-FR"/>
              <a:t>1</a:t>
            </a:r>
            <a:r>
              <a:rPr lang="fr-FR" baseline="30000"/>
              <a:t>ère</a:t>
            </a:r>
            <a:r>
              <a:rPr lang="fr-FR"/>
              <a:t> couverture A. Fontaine: https://</a:t>
            </a:r>
            <a:r>
              <a:rPr lang="fr-FR" err="1"/>
              <a:t>www.babelio.com</a:t>
            </a:r>
            <a:r>
              <a:rPr lang="fr-FR"/>
              <a:t>/livres/Fontaine-La-Guerre-froide-1917-1991/10178 </a:t>
            </a:r>
          </a:p>
          <a:p>
            <a:endParaRPr lang="fr-FR"/>
          </a:p>
          <a:p>
            <a:r>
              <a:rPr lang="fr-FR"/>
              <a:t>Globe/ Chine: https://</a:t>
            </a:r>
            <a:r>
              <a:rPr lang="fr-FR" err="1"/>
              <a:t>fr.wikipedia.org</a:t>
            </a:r>
            <a:r>
              <a:rPr lang="fr-FR"/>
              <a:t>/wiki/Chine#/media/</a:t>
            </a:r>
            <a:r>
              <a:rPr lang="fr-FR" err="1"/>
              <a:t>Fichier:CHN_orthographic.svg</a:t>
            </a:r>
            <a:r>
              <a:rPr lang="fr-FR"/>
              <a:t> </a:t>
            </a:r>
          </a:p>
          <a:p>
            <a:endParaRPr lang="fr-F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4</a:t>
            </a:fld>
            <a:endParaRPr lang="fr-FR"/>
          </a:p>
        </p:txBody>
      </p:sp>
    </p:spTree>
    <p:extLst>
      <p:ext uri="{BB962C8B-B14F-4D97-AF65-F5344CB8AC3E}">
        <p14:creationId xmlns:p14="http://schemas.microsoft.com/office/powerpoint/2010/main" val="1886338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Sources des images: </a:t>
            </a:r>
          </a:p>
          <a:p>
            <a:endParaRPr lang="fr-FR"/>
          </a:p>
          <a:p>
            <a:r>
              <a:rPr lang="fr-FR"/>
              <a:t>Holodomor: https://uneautrehistoire.blog4ever.com/theme-3-lecon-1-l-urss-de-staline </a:t>
            </a:r>
          </a:p>
          <a:p>
            <a:endParaRPr lang="fr-FR"/>
          </a:p>
          <a:p>
            <a:r>
              <a:rPr lang="fr-FR"/>
              <a:t>Canal Staline: </a:t>
            </a:r>
            <a:r>
              <a:rPr lang="fr-FR" sz="1800" u="sng">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https://fr.wikipedia.org/wiki/Canal_de_la_mer_Blanche</a:t>
            </a:r>
            <a:r>
              <a:rPr lang="fr-CH">
                <a:effectLst/>
              </a:rPr>
              <a:t> </a:t>
            </a:r>
            <a:r>
              <a:rPr lang="fr-FR">
                <a:effectLst/>
              </a:rPr>
              <a:t> </a:t>
            </a:r>
            <a:endParaRPr lang="fr-F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48</a:t>
            </a:fld>
            <a:endParaRPr lang="fr-FR"/>
          </a:p>
        </p:txBody>
      </p:sp>
    </p:spTree>
    <p:extLst>
      <p:ext uri="{BB962C8B-B14F-4D97-AF65-F5344CB8AC3E}">
        <p14:creationId xmlns:p14="http://schemas.microsoft.com/office/powerpoint/2010/main" val="2847538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 image: https://</a:t>
            </a:r>
            <a:r>
              <a:rPr lang="fr-FR" err="1"/>
              <a:t>manuelnumeriquemax.belin.education</a:t>
            </a:r>
            <a:r>
              <a:rPr lang="fr-FR"/>
              <a:t>/</a:t>
            </a:r>
            <a:r>
              <a:rPr lang="fr-FR" err="1"/>
              <a:t>hggsp-premiere</a:t>
            </a:r>
            <a:r>
              <a:rPr lang="fr-FR"/>
              <a:t>/topics/hggsp-th1-axe1-052-a_democratie-directe-ou-representative </a:t>
            </a: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53</a:t>
            </a:fld>
            <a:endParaRPr lang="fr-FR"/>
          </a:p>
        </p:txBody>
      </p:sp>
    </p:spTree>
    <p:extLst>
      <p:ext uri="{BB962C8B-B14F-4D97-AF65-F5344CB8AC3E}">
        <p14:creationId xmlns:p14="http://schemas.microsoft.com/office/powerpoint/2010/main" val="2160352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 image </a:t>
            </a:r>
            <a:r>
              <a:rPr lang="fr-FR" i="1"/>
              <a:t>Manifeste</a:t>
            </a:r>
            <a:r>
              <a:rPr lang="fr-FR"/>
              <a:t>: https://</a:t>
            </a:r>
            <a:r>
              <a:rPr lang="fr-FR" err="1"/>
              <a:t>upload.wikimedia.org</a:t>
            </a:r>
            <a:r>
              <a:rPr lang="fr-FR"/>
              <a:t>/</a:t>
            </a:r>
            <a:r>
              <a:rPr lang="fr-FR" err="1"/>
              <a:t>wikipedia</a:t>
            </a:r>
            <a:r>
              <a:rPr lang="fr-FR"/>
              <a:t>/</a:t>
            </a:r>
            <a:r>
              <a:rPr lang="fr-FR" err="1"/>
              <a:t>commons</a:t>
            </a:r>
            <a:r>
              <a:rPr lang="fr-FR"/>
              <a:t>/8/86/</a:t>
            </a:r>
            <a:r>
              <a:rPr lang="fr-FR" err="1"/>
              <a:t>Communist-manifesto.png</a:t>
            </a:r>
            <a:endParaRPr lang="fr-F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13</a:t>
            </a:fld>
            <a:endParaRPr lang="fr-FR"/>
          </a:p>
        </p:txBody>
      </p:sp>
    </p:spTree>
    <p:extLst>
      <p:ext uri="{BB962C8B-B14F-4D97-AF65-F5344CB8AC3E}">
        <p14:creationId xmlns:p14="http://schemas.microsoft.com/office/powerpoint/2010/main" val="547880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14</a:t>
            </a:fld>
            <a:endParaRPr lang="fr-FR"/>
          </a:p>
        </p:txBody>
      </p:sp>
    </p:spTree>
    <p:extLst>
      <p:ext uri="{BB962C8B-B14F-4D97-AF65-F5344CB8AC3E}">
        <p14:creationId xmlns:p14="http://schemas.microsoft.com/office/powerpoint/2010/main" val="2056893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15</a:t>
            </a:fld>
            <a:endParaRPr lang="fr-FR"/>
          </a:p>
        </p:txBody>
      </p:sp>
    </p:spTree>
    <p:extLst>
      <p:ext uri="{BB962C8B-B14F-4D97-AF65-F5344CB8AC3E}">
        <p14:creationId xmlns:p14="http://schemas.microsoft.com/office/powerpoint/2010/main" val="2921276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Carte Russie: https://</a:t>
            </a:r>
            <a:r>
              <a:rPr lang="fr-FR" err="1"/>
              <a:t>www.lhistoire.fr</a:t>
            </a:r>
            <a:r>
              <a:rPr lang="fr-FR"/>
              <a:t>/carte/la-russie-en-1914-un-empire-de-22-millions-de-km2 </a:t>
            </a:r>
          </a:p>
          <a:p>
            <a:endParaRPr lang="fr-FR"/>
          </a:p>
          <a:p>
            <a:pPr marL="0" marR="0" lvl="0" indent="0" algn="l" defTabSz="914400" rtl="0" eaLnBrk="1" fontAlgn="auto" latinLnBrk="0" hangingPunct="1">
              <a:lnSpc>
                <a:spcPct val="100000"/>
              </a:lnSpc>
              <a:spcBef>
                <a:spcPts val="0"/>
              </a:spcBef>
              <a:spcAft>
                <a:spcPts val="0"/>
              </a:spcAft>
              <a:buClrTx/>
              <a:buSzTx/>
              <a:buFontTx/>
              <a:buNone/>
              <a:tabLst/>
              <a:defRPr/>
            </a:pPr>
            <a:r>
              <a:rPr lang="fr-FR"/>
              <a:t>Photo famille Nicolas II: https://</a:t>
            </a:r>
            <a:r>
              <a:rPr lang="fr-FR" err="1"/>
              <a:t>fr.wikipedia.org</a:t>
            </a:r>
            <a:r>
              <a:rPr lang="fr-FR"/>
              <a:t>/wiki/</a:t>
            </a:r>
            <a:r>
              <a:rPr lang="fr-FR" err="1"/>
              <a:t>Assassinat_de_la_famille_impériale_russe</a:t>
            </a:r>
            <a:r>
              <a:rPr lang="fr-FR"/>
              <a:t> </a:t>
            </a:r>
          </a:p>
          <a:p>
            <a:endParaRPr lang="fr-FR"/>
          </a:p>
          <a:p>
            <a:endParaRPr lang="fr-FR"/>
          </a:p>
          <a:p>
            <a:r>
              <a:rPr lang="fr-FR"/>
              <a:t>170 millions d’habitants, plus grand Etat du monde, territoire continu, 1/6</a:t>
            </a:r>
            <a:r>
              <a:rPr lang="fr-FR" baseline="30000"/>
              <a:t>e</a:t>
            </a:r>
            <a:r>
              <a:rPr lang="fr-FR"/>
              <a:t> des terres émergées.  </a:t>
            </a:r>
          </a:p>
          <a:p>
            <a:endParaRPr lang="fr-FR"/>
          </a:p>
          <a:p>
            <a:r>
              <a:rPr lang="fr-FR"/>
              <a:t>Economie: </a:t>
            </a:r>
          </a:p>
          <a:p>
            <a:pPr marL="171450" indent="-171450">
              <a:buFont typeface="Arial" panose="020B0604020202020204" pitchFamily="34" charset="0"/>
              <a:buChar char="•"/>
            </a:pPr>
            <a:r>
              <a:rPr lang="fr-FR"/>
              <a:t>Essentiellement agricole =&gt; 80% pop. vit dans les campagnes</a:t>
            </a:r>
          </a:p>
          <a:p>
            <a:pPr marL="171450" indent="-171450">
              <a:buFont typeface="Arial" panose="020B0604020202020204" pitchFamily="34" charset="0"/>
              <a:buChar char="•"/>
            </a:pPr>
            <a:r>
              <a:rPr lang="fr-FR"/>
              <a:t>Industrialisation importante uniquement dans les grandes villes comme Moscou ou Petrograd =&gt; 3 millions d’ouvriers</a:t>
            </a:r>
          </a:p>
          <a:p>
            <a:pPr marL="171450" indent="-171450">
              <a:buFont typeface="Symbol" pitchFamily="2" charset="2"/>
              <a:buChar char="Þ"/>
            </a:pPr>
            <a:r>
              <a:rPr lang="fr-FR"/>
              <a:t>Etat en retard par rapport aux pays occidentaux industrialisés (Revenu national brut = 1/3 de celui des USA)</a:t>
            </a:r>
          </a:p>
          <a:p>
            <a:pPr marL="171450" indent="-171450">
              <a:buFont typeface="Symbol" pitchFamily="2" charset="2"/>
              <a:buChar char="Þ"/>
            </a:pPr>
            <a:endParaRPr lang="fr-FR"/>
          </a:p>
          <a:p>
            <a:pPr marL="0" indent="0">
              <a:buFont typeface="Symbol" pitchFamily="2" charset="2"/>
              <a:buNone/>
            </a:pPr>
            <a:r>
              <a:rPr lang="fr-FR"/>
              <a:t>Société soumise à d’énormes tensions: </a:t>
            </a:r>
          </a:p>
          <a:p>
            <a:pPr marL="171450" indent="-171450">
              <a:buFont typeface="Arial" panose="020B0604020202020204" pitchFamily="34" charset="0"/>
              <a:buChar char="•"/>
            </a:pPr>
            <a:r>
              <a:rPr lang="fr-FR"/>
              <a:t>Campagnes: paysans travaillent des terres qui ne leur appartiennent pas et souffrent de pauvreté et de famine. </a:t>
            </a:r>
          </a:p>
          <a:p>
            <a:pPr marL="171450" indent="-171450">
              <a:buFont typeface="Arial" panose="020B0604020202020204" pitchFamily="34" charset="0"/>
              <a:buChar char="•"/>
            </a:pPr>
            <a:r>
              <a:rPr lang="fr-FR"/>
              <a:t>Villes: conditions de travail et de vie très dures pour les ouvriers. </a:t>
            </a:r>
          </a:p>
          <a:p>
            <a:pPr marL="171450" indent="-171450">
              <a:buFont typeface="Arial" panose="020B0604020202020204" pitchFamily="34" charset="0"/>
              <a:buChar char="•"/>
            </a:pPr>
            <a:r>
              <a:rPr lang="fr-FR"/>
              <a:t>Noblesse libérale et la bourgeoisie d’affaires veulent participer à l’exercice du pouvoir. </a:t>
            </a:r>
          </a:p>
          <a:p>
            <a:pPr marL="171450" indent="-171450">
              <a:buFont typeface="Arial" panose="020B0604020202020204" pitchFamily="34" charset="0"/>
              <a:buChar char="•"/>
            </a:pPr>
            <a:r>
              <a:rPr lang="fr-FR"/>
              <a:t>Peuples « allogènes » veulent obtenir leur indépendance mais font face à une intense russification et à une répression contre les non-orthodoxes.</a:t>
            </a:r>
          </a:p>
          <a:p>
            <a:pPr marL="0" indent="0">
              <a:buFont typeface="Symbol" pitchFamily="2" charset="2"/>
              <a:buNone/>
            </a:pPr>
            <a:endParaRPr lang="fr-FR"/>
          </a:p>
          <a:p>
            <a:pPr marL="0" indent="0">
              <a:buFont typeface="Symbol" pitchFamily="2" charset="2"/>
              <a:buNone/>
            </a:pPr>
            <a:r>
              <a:rPr lang="fr-FR"/>
              <a:t>1905: suite à une défaite militaire face au Japon, une révolution éclate: le tsar accepte une constitution et la création d’une assemblée législative (Douma). Mais très vite, c’est le retour à l’autocratie: tous les pouvoirs au tsar, qui se considère comme le lieutenant de Dieu sur terre. =&gt; en parallèle, de plus en plus d’Etats européens se libéralisent, ont des constitutions et voient le suffrage être de plus en plus étendu. </a:t>
            </a:r>
          </a:p>
          <a:p>
            <a:pPr marL="0" indent="0">
              <a:buFont typeface="Symbol" pitchFamily="2" charset="2"/>
              <a:buNone/>
            </a:pPr>
            <a:endParaRPr lang="fr-FR"/>
          </a:p>
          <a:p>
            <a:pPr marL="0" indent="0">
              <a:buFont typeface="Symbol" pitchFamily="2" charset="2"/>
              <a:buNone/>
            </a:pPr>
            <a:endParaRPr lang="fr-FR"/>
          </a:p>
          <a:p>
            <a:endParaRPr lang="fr-FR"/>
          </a:p>
          <a:p>
            <a:endParaRPr lang="fr-FR"/>
          </a:p>
        </p:txBody>
      </p:sp>
      <p:sp>
        <p:nvSpPr>
          <p:cNvPr id="4" name="Espace réservé du numéro de diapositive 3"/>
          <p:cNvSpPr>
            <a:spLocks noGrp="1"/>
          </p:cNvSpPr>
          <p:nvPr>
            <p:ph type="sldNum" sz="quarter" idx="5"/>
          </p:nvPr>
        </p:nvSpPr>
        <p:spPr/>
        <p:txBody>
          <a:bodyPr/>
          <a:lstStyle/>
          <a:p>
            <a:fld id="{4DA9CD28-6B91-374B-9436-283621BEEFD2}" type="slidenum">
              <a:rPr lang="fr-FR" smtClean="0"/>
              <a:t>16</a:t>
            </a:fld>
            <a:endParaRPr lang="fr-FR"/>
          </a:p>
        </p:txBody>
      </p:sp>
    </p:spTree>
    <p:extLst>
      <p:ext uri="{BB962C8B-B14F-4D97-AF65-F5344CB8AC3E}">
        <p14:creationId xmlns:p14="http://schemas.microsoft.com/office/powerpoint/2010/main" val="4192241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 carte: https://</a:t>
            </a:r>
            <a:r>
              <a:rPr lang="fr-FR" err="1"/>
              <a:t>www.hgsempai.fr</a:t>
            </a:r>
            <a:r>
              <a:rPr lang="fr-FR"/>
              <a:t>/atelier/?p=257 </a:t>
            </a: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19</a:t>
            </a:fld>
            <a:endParaRPr lang="fr-FR"/>
          </a:p>
        </p:txBody>
      </p:sp>
    </p:spTree>
    <p:extLst>
      <p:ext uri="{BB962C8B-B14F-4D97-AF65-F5344CB8AC3E}">
        <p14:creationId xmlns:p14="http://schemas.microsoft.com/office/powerpoint/2010/main" val="1437809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Source caricature « Rouleau compresseur russe »: https://</a:t>
            </a:r>
            <a:r>
              <a:rPr lang="fr-FR" err="1"/>
              <a:t>aetdebesanconhome.files.wordpress.com</a:t>
            </a:r>
            <a:r>
              <a:rPr lang="fr-FR"/>
              <a:t>/2014/06/d1b74-carte-alerte-les-chiens.jpg</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t>Caricature britannique, 1914, auteur anonyme. Positionnement plutôt neutre.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p>
          <a:p>
            <a:pPr marL="0" marR="0" lvl="0" indent="0" algn="l" defTabSz="914400" rtl="0" eaLnBrk="1" fontAlgn="auto" latinLnBrk="0" hangingPunct="1">
              <a:lnSpc>
                <a:spcPct val="100000"/>
              </a:lnSpc>
              <a:spcBef>
                <a:spcPts val="0"/>
              </a:spcBef>
              <a:spcAft>
                <a:spcPts val="0"/>
              </a:spcAft>
              <a:buClrTx/>
              <a:buSzTx/>
              <a:buFontTx/>
              <a:buNone/>
              <a:tabLst/>
              <a:defRPr/>
            </a:pPr>
            <a:r>
              <a:rPr lang="fr-FR"/>
              <a:t>Source carte postale allemande: https://</a:t>
            </a:r>
            <a:r>
              <a:rPr lang="fr-FR" err="1"/>
              <a:t>fr.wikipedia.org</a:t>
            </a:r>
            <a:r>
              <a:rPr lang="fr-FR"/>
              <a:t>/wiki/Russie_dans_la_Premi%C3%A8re_Guerre_mondiale </a:t>
            </a:r>
          </a:p>
          <a:p>
            <a:endParaRPr lang="fr-FR"/>
          </a:p>
          <a:p>
            <a:r>
              <a:rPr lang="fr-FR"/>
              <a:t>L’empire russe subit de nombreuses défaites, son armement est insuffisant. Les trains, les matières premières et les denrées alimentaires sont acheminés vers le front. A l’arrière, c’est la pénurie de matières premières (minerai, charbon) qui pousse les usines à fermer et les ouvriers se retrouvent sans emploi. La pénurie de pain est importante également. </a:t>
            </a:r>
          </a:p>
        </p:txBody>
      </p:sp>
      <p:sp>
        <p:nvSpPr>
          <p:cNvPr id="4" name="Espace réservé du numéro de diapositive 3"/>
          <p:cNvSpPr>
            <a:spLocks noGrp="1"/>
          </p:cNvSpPr>
          <p:nvPr>
            <p:ph type="sldNum" sz="quarter" idx="5"/>
          </p:nvPr>
        </p:nvSpPr>
        <p:spPr/>
        <p:txBody>
          <a:bodyPr/>
          <a:lstStyle/>
          <a:p>
            <a:fld id="{4DA9CD28-6B91-374B-9436-283621BEEFD2}" type="slidenum">
              <a:rPr lang="fr-FR" smtClean="0"/>
              <a:t>20</a:t>
            </a:fld>
            <a:endParaRPr lang="fr-FR"/>
          </a:p>
        </p:txBody>
      </p:sp>
    </p:spTree>
    <p:extLst>
      <p:ext uri="{BB962C8B-B14F-4D97-AF65-F5344CB8AC3E}">
        <p14:creationId xmlns:p14="http://schemas.microsoft.com/office/powerpoint/2010/main" val="3521570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 trois images: Wikipédia </a:t>
            </a:r>
          </a:p>
        </p:txBody>
      </p:sp>
      <p:sp>
        <p:nvSpPr>
          <p:cNvPr id="4" name="Espace réservé du numéro de diapositive 3"/>
          <p:cNvSpPr>
            <a:spLocks noGrp="1"/>
          </p:cNvSpPr>
          <p:nvPr>
            <p:ph type="sldNum" sz="quarter" idx="5"/>
          </p:nvPr>
        </p:nvSpPr>
        <p:spPr/>
        <p:txBody>
          <a:bodyPr/>
          <a:lstStyle/>
          <a:p>
            <a:fld id="{3111267D-EAB3-3342-909B-4366840900AE}" type="slidenum">
              <a:rPr lang="fr-FR" smtClean="0"/>
              <a:t>21</a:t>
            </a:fld>
            <a:endParaRPr lang="fr-FR"/>
          </a:p>
        </p:txBody>
      </p:sp>
    </p:spTree>
    <p:extLst>
      <p:ext uri="{BB962C8B-B14F-4D97-AF65-F5344CB8AC3E}">
        <p14:creationId xmlns:p14="http://schemas.microsoft.com/office/powerpoint/2010/main" val="3407359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2 photos de Staline: https://</a:t>
            </a:r>
            <a:r>
              <a:rPr lang="fr-FR" err="1"/>
              <a:t>fr.wikipedia.org</a:t>
            </a:r>
            <a:r>
              <a:rPr lang="fr-FR"/>
              <a:t>/wiki/</a:t>
            </a:r>
            <a:r>
              <a:rPr lang="fr-FR" err="1"/>
              <a:t>Joseph_Staline</a:t>
            </a:r>
            <a:r>
              <a:rPr lang="fr-FR"/>
              <a:t> </a:t>
            </a:r>
          </a:p>
          <a:p>
            <a:endParaRPr lang="fr-FR"/>
          </a:p>
          <a:p>
            <a:r>
              <a:rPr lang="fr-FR"/>
              <a:t>Biographie Staline: </a:t>
            </a:r>
            <a:r>
              <a:rPr lang="fr-FR" err="1"/>
              <a:t>hérodote.net</a:t>
            </a:r>
            <a:endParaRPr lang="fr-FR"/>
          </a:p>
        </p:txBody>
      </p:sp>
      <p:sp>
        <p:nvSpPr>
          <p:cNvPr id="4" name="Espace réservé du numéro de diapositive 3"/>
          <p:cNvSpPr>
            <a:spLocks noGrp="1"/>
          </p:cNvSpPr>
          <p:nvPr>
            <p:ph type="sldNum" sz="quarter" idx="5"/>
          </p:nvPr>
        </p:nvSpPr>
        <p:spPr/>
        <p:txBody>
          <a:bodyPr/>
          <a:lstStyle/>
          <a:p>
            <a:fld id="{4DA9CD28-6B91-374B-9436-283621BEEFD2}" type="slidenum">
              <a:rPr lang="fr-FR" smtClean="0"/>
              <a:t>43</a:t>
            </a:fld>
            <a:endParaRPr lang="fr-FR"/>
          </a:p>
        </p:txBody>
      </p:sp>
    </p:spTree>
    <p:extLst>
      <p:ext uri="{BB962C8B-B14F-4D97-AF65-F5344CB8AC3E}">
        <p14:creationId xmlns:p14="http://schemas.microsoft.com/office/powerpoint/2010/main" val="2147966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B9B854-3D03-5A2A-DE0D-E2654BBAD5E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661FBED2-EE82-6972-6B72-741C6B6E64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C7F6506-384A-BD71-FF3E-E73BEBF30553}"/>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1ED47E64-C727-5807-5930-38EF7837620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367E3C27-3523-3890-4D7C-360492EC74A8}"/>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298182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C1662-93A3-0153-F5A7-4268EAB496A0}"/>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3C88B005-216C-9DBA-B601-48175E0D125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DECBC46-D2D2-297C-5CFE-B1655DEA9E37}"/>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C0A105FA-7ACD-C689-4203-D8A7A3A027B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F545242C-8906-B3E5-9FC9-81683E1C0827}"/>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3873422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30D6A35-2AD4-9EF5-4C2B-79FBE57F83D0}"/>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53B06FD9-1E71-D3D6-4657-F54CF2CD18B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55D0EE5F-C4D0-7BB1-1084-246892DA5E64}"/>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4D8E463D-8726-9235-E45B-AFEE8CCE285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A68893A7-595C-00CE-D6B2-A2432ED9A7F0}"/>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2455491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6F111C-6610-116C-1560-35CB5048994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77B9E83F-F28D-E95B-5E43-988107F696D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FC29E603-F48B-468F-AA42-C6BC81BE2225}"/>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C48EAD97-4315-8E08-8B81-055148A52EDA}"/>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18B0CCA4-75BB-3414-8EE7-D33CC3FAAD91}"/>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150204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3D499E-AAF2-4B9C-E281-508C67DC686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15E80A87-249E-E3CC-13E8-6F8673BF4E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80706EC-45B6-1EAA-443C-1E6DEED7168E}"/>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71C84D7F-EA75-EC63-9A46-10656590959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77796150-9CE3-3270-25B6-918546C1FA5A}"/>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287275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837A6C-36B9-9363-1A8D-485D6EED932C}"/>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5F6DA9A3-23D1-BA37-83BC-247AAF6948C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B42DE9AA-DF0D-7036-4378-8479A19DE85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2AD26321-A34D-3B12-35FA-45870E6FA9E8}"/>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6" name="Espace réservé du pied de page 5">
            <a:extLst>
              <a:ext uri="{FF2B5EF4-FFF2-40B4-BE49-F238E27FC236}">
                <a16:creationId xmlns:a16="http://schemas.microsoft.com/office/drawing/2014/main" id="{A77E2715-BCF9-4B59-67F1-22701EA130CE}"/>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E5B4A2CE-2D56-8F02-5CDC-F76B06504402}"/>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376497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759F2-D350-E250-3D07-8AE6954672C2}"/>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058F4DF2-2DA2-CB59-D2CA-E24C7D15FC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7CD5BCA-ED42-3637-9753-8179D844698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C25D1BE9-F0C8-45D4-1F6E-09AE58D64D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BC7E5C9-60D2-7EE6-F69C-927398044B6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D2FAE1A8-A082-50AA-EC4E-219FBA6C7A41}"/>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8" name="Espace réservé du pied de page 7">
            <a:extLst>
              <a:ext uri="{FF2B5EF4-FFF2-40B4-BE49-F238E27FC236}">
                <a16:creationId xmlns:a16="http://schemas.microsoft.com/office/drawing/2014/main" id="{9A1E6795-5F59-A5A9-3228-D1B947F860B2}"/>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E56E1547-9B9F-C95E-B3D5-A2E43BE2FC85}"/>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714944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71DE4A-99B0-B849-9B76-2D439CC40DB1}"/>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411DC7CA-CD3A-61DA-D6FE-43EA838C437D}"/>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4" name="Espace réservé du pied de page 3">
            <a:extLst>
              <a:ext uri="{FF2B5EF4-FFF2-40B4-BE49-F238E27FC236}">
                <a16:creationId xmlns:a16="http://schemas.microsoft.com/office/drawing/2014/main" id="{E0201168-CD5D-2A16-BB48-BC7923AFE2D9}"/>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A9D318F3-778D-9199-6A5C-663B2FFEC223}"/>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2796521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8927D01-660D-7E8A-5F1A-AE37568E32B7}"/>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3" name="Espace réservé du pied de page 2">
            <a:extLst>
              <a:ext uri="{FF2B5EF4-FFF2-40B4-BE49-F238E27FC236}">
                <a16:creationId xmlns:a16="http://schemas.microsoft.com/office/drawing/2014/main" id="{069C556C-34B9-892C-195F-773A3AFD09C8}"/>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57CE0B90-74D1-DA7B-CAE7-71E893210D04}"/>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2019767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E0232E-123F-A298-8372-75ED23C6B5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8ABC75BA-2EF2-8662-EBD9-9BE2858B28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288B4244-0CE7-42C8-E82B-CAAD682915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7FB9DC4-A263-96FE-8BBC-613D845468E6}"/>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6" name="Espace réservé du pied de page 5">
            <a:extLst>
              <a:ext uri="{FF2B5EF4-FFF2-40B4-BE49-F238E27FC236}">
                <a16:creationId xmlns:a16="http://schemas.microsoft.com/office/drawing/2014/main" id="{5A441C87-4BE7-30B3-C3E9-09FF82523BB5}"/>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0B7F1F5D-CB7C-86AA-9632-BB590723D908}"/>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14124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C79CE-0251-2D02-D7CB-332E24131FF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221FEA52-CF6E-AC68-D423-3A898B87C8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E25F4744-D3B9-593E-1BAD-59C37340E8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66A3D5B-8349-B596-860C-FDA7B6CF0B91}"/>
              </a:ext>
            </a:extLst>
          </p:cNvPr>
          <p:cNvSpPr>
            <a:spLocks noGrp="1"/>
          </p:cNvSpPr>
          <p:nvPr>
            <p:ph type="dt" sz="half" idx="10"/>
          </p:nvPr>
        </p:nvSpPr>
        <p:spPr/>
        <p:txBody>
          <a:bodyPr/>
          <a:lstStyle/>
          <a:p>
            <a:fld id="{429E8949-6511-5A47-B752-17E4369AD8F5}" type="datetimeFigureOut">
              <a:rPr lang="fr-CH" smtClean="0"/>
              <a:t>02.10.2025</a:t>
            </a:fld>
            <a:endParaRPr lang="fr-CH"/>
          </a:p>
        </p:txBody>
      </p:sp>
      <p:sp>
        <p:nvSpPr>
          <p:cNvPr id="6" name="Espace réservé du pied de page 5">
            <a:extLst>
              <a:ext uri="{FF2B5EF4-FFF2-40B4-BE49-F238E27FC236}">
                <a16:creationId xmlns:a16="http://schemas.microsoft.com/office/drawing/2014/main" id="{3AC88965-CDC5-8042-4869-3E6ADA64D201}"/>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54E24214-086F-0205-2C87-B8C17B5DD3F3}"/>
              </a:ext>
            </a:extLst>
          </p:cNvPr>
          <p:cNvSpPr>
            <a:spLocks noGrp="1"/>
          </p:cNvSpPr>
          <p:nvPr>
            <p:ph type="sldNum" sz="quarter" idx="12"/>
          </p:nvPr>
        </p:nvSpPr>
        <p:spPr/>
        <p:txBody>
          <a:bodyPr/>
          <a:lstStyle/>
          <a:p>
            <a:fld id="{76D35EDA-0BCC-834E-846F-8D614A1FC698}" type="slidenum">
              <a:rPr lang="fr-CH" smtClean="0"/>
              <a:t>‹N°›</a:t>
            </a:fld>
            <a:endParaRPr lang="fr-CH"/>
          </a:p>
        </p:txBody>
      </p:sp>
    </p:spTree>
    <p:extLst>
      <p:ext uri="{BB962C8B-B14F-4D97-AF65-F5344CB8AC3E}">
        <p14:creationId xmlns:p14="http://schemas.microsoft.com/office/powerpoint/2010/main" val="1372481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157E8F4-C61D-7368-9B47-66E5C8EE6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A3A61824-E2BD-E3B2-7563-BE4C978313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83ACF08-7F37-D167-A07F-5EFB2D8592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9E8949-6511-5A47-B752-17E4369AD8F5}" type="datetimeFigureOut">
              <a:rPr lang="fr-CH" smtClean="0"/>
              <a:t>02.10.2025</a:t>
            </a:fld>
            <a:endParaRPr lang="fr-CH"/>
          </a:p>
        </p:txBody>
      </p:sp>
      <p:sp>
        <p:nvSpPr>
          <p:cNvPr id="5" name="Espace réservé du pied de page 4">
            <a:extLst>
              <a:ext uri="{FF2B5EF4-FFF2-40B4-BE49-F238E27FC236}">
                <a16:creationId xmlns:a16="http://schemas.microsoft.com/office/drawing/2014/main" id="{2FF4F39F-79D1-C2BB-7253-455DEF767A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02AA563E-9F84-6E6F-BE42-83AD4F2695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D35EDA-0BCC-834E-846F-8D614A1FC698}" type="slidenum">
              <a:rPr lang="fr-CH" smtClean="0"/>
              <a:t>‹N°›</a:t>
            </a:fld>
            <a:endParaRPr lang="fr-CH"/>
          </a:p>
        </p:txBody>
      </p:sp>
    </p:spTree>
    <p:extLst>
      <p:ext uri="{BB962C8B-B14F-4D97-AF65-F5344CB8AC3E}">
        <p14:creationId xmlns:p14="http://schemas.microsoft.com/office/powerpoint/2010/main" val="268103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Users/vannartalexandre/Library/Group%20Containers/UBF8T346G9.ms/WebArchiveCopyPasteTempFiles/com.microsoft.Word/1007297-Marx_Engels_L%25C3%25A9nine_et_Staline.jp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__8bz3MZK6M?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rts.ch/play/tv/19h30/video/luniversite-de-fribourg-sanctionne-la-societe-marxiste-de-fribourg-qui-recrute-en-vue-de-creer-un-nouveau-parti-communiste-revolutionnaire?urn=urn:rts:video:14856484"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ZmoOq5BTWO4?feature=oembed"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file:////Users/vannartalexandre/Library/Group%20Containers/UBF8T346G9.ms/WebArchiveCopyPasteTempFiles/com.microsoft.Word/640x340_gettyimages-1265103851.jpg" TargetMode="External"/><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image" Target="../media/image6.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2.xml"/><Relationship Id="rId1" Type="http://schemas.openxmlformats.org/officeDocument/2006/relationships/video" Target="https://www.youtube.com/embed/rVUD43as79c?feature=oembed"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5" name="Image 3" descr="communisme - LAROUSSE">
            <a:extLst>
              <a:ext uri="{FF2B5EF4-FFF2-40B4-BE49-F238E27FC236}">
                <a16:creationId xmlns:a16="http://schemas.microsoft.com/office/drawing/2014/main" id="{C4C624F9-C694-1908-12DA-66F5BE118318}"/>
              </a:ext>
            </a:extLst>
          </p:cNvPr>
          <p:cNvPicPr>
            <a:picLocks noGrp="1" noChangeAspect="1" noChangeArrowheads="1"/>
          </p:cNvPicPr>
          <p:nvPr>
            <p:ph idx="1"/>
          </p:nvPr>
        </p:nvPicPr>
        <p:blipFill>
          <a:blip r:embed="rId2" r:link="rId3">
            <a:extLst>
              <a:ext uri="{28A0092B-C50C-407E-A947-70E740481C1C}">
                <a14:useLocalDpi xmlns:a14="http://schemas.microsoft.com/office/drawing/2010/main" val="0"/>
              </a:ext>
            </a:extLst>
          </a:blip>
          <a:srcRect t="317" b="22058"/>
          <a:stretch>
            <a:fillRect/>
          </a:stretch>
        </p:blipFill>
        <p:spPr bwMode="auto">
          <a:xfrm>
            <a:off x="20" y="338213"/>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0" name="Rectangle 102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7E8298C-F713-17D5-B6D5-D11F1A99AD63}"/>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Communisme</a:t>
            </a:r>
            <a:r>
              <a:rPr lang="en-US" sz="3600" dirty="0">
                <a:solidFill>
                  <a:schemeClr val="tx1">
                    <a:lumMod val="85000"/>
                    <a:lumOff val="15000"/>
                  </a:schemeClr>
                </a:solidFill>
              </a:rPr>
              <a:t> 25-26 – V1.3</a:t>
            </a:r>
          </a:p>
        </p:txBody>
      </p:sp>
      <p:cxnSp>
        <p:nvCxnSpPr>
          <p:cNvPr id="1032" name="Straight Connector 103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4" name="Straight Connector 103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Rectangle 2">
            <a:extLst>
              <a:ext uri="{FF2B5EF4-FFF2-40B4-BE49-F238E27FC236}">
                <a16:creationId xmlns:a16="http://schemas.microsoft.com/office/drawing/2014/main" id="{0302B110-2BC2-FF95-E3E7-D855D3A63AD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H"/>
          </a:p>
        </p:txBody>
      </p:sp>
    </p:spTree>
    <p:extLst>
      <p:ext uri="{BB962C8B-B14F-4D97-AF65-F5344CB8AC3E}">
        <p14:creationId xmlns:p14="http://schemas.microsoft.com/office/powerpoint/2010/main" val="35953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KARL MARX - FRIEDRICH ENGELS">
            <a:extLst>
              <a:ext uri="{FF2B5EF4-FFF2-40B4-BE49-F238E27FC236}">
                <a16:creationId xmlns:a16="http://schemas.microsoft.com/office/drawing/2014/main" id="{6A1A03B1-6201-D506-1019-6EC00B16A3C8}"/>
              </a:ext>
            </a:extLst>
          </p:cNvPr>
          <p:cNvPicPr>
            <a:picLocks noChangeAspect="1"/>
          </p:cNvPicPr>
          <p:nvPr/>
        </p:nvPicPr>
        <p:blipFill>
          <a:blip r:embed="rId2">
            <a:extLst>
              <a:ext uri="{28A0092B-C50C-407E-A947-70E740481C1C}">
                <a14:useLocalDpi xmlns:a14="http://schemas.microsoft.com/office/drawing/2010/main" val="0"/>
              </a:ext>
            </a:extLst>
          </a:blip>
          <a:srcRect r="2" b="9779"/>
          <a:stretch/>
        </p:blipFill>
        <p:spPr bwMode="auto">
          <a:xfrm>
            <a:off x="1155556" y="637761"/>
            <a:ext cx="9889765" cy="5576763"/>
          </a:xfrm>
          <a:prstGeom prst="rect">
            <a:avLst/>
          </a:prstGeom>
          <a:noFill/>
        </p:spPr>
      </p:pic>
    </p:spTree>
    <p:extLst>
      <p:ext uri="{BB962C8B-B14F-4D97-AF65-F5344CB8AC3E}">
        <p14:creationId xmlns:p14="http://schemas.microsoft.com/office/powerpoint/2010/main" val="2056799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itre 1">
            <a:extLst>
              <a:ext uri="{FF2B5EF4-FFF2-40B4-BE49-F238E27FC236}">
                <a16:creationId xmlns:a16="http://schemas.microsoft.com/office/drawing/2014/main" id="{295F0405-7A68-3527-C41B-8E2D013A4B9D}"/>
              </a:ext>
            </a:extLst>
          </p:cNvPr>
          <p:cNvSpPr>
            <a:spLocks noGrp="1"/>
          </p:cNvSpPr>
          <p:nvPr>
            <p:ph type="title"/>
          </p:nvPr>
        </p:nvSpPr>
        <p:spPr>
          <a:xfrm>
            <a:off x="304801" y="393700"/>
            <a:ext cx="5270500" cy="1708242"/>
          </a:xfrm>
        </p:spPr>
        <p:txBody>
          <a:bodyPr vert="horz" lIns="91440" tIns="45720" rIns="91440" bIns="45720" rtlCol="0" anchor="ctr">
            <a:normAutofit/>
          </a:bodyPr>
          <a:lstStyle/>
          <a:p>
            <a:r>
              <a:rPr lang="en-US" sz="3700" b="1" i="0" u="none" strike="noStrike" kern="1200" dirty="0">
                <a:solidFill>
                  <a:schemeClr val="tx1"/>
                </a:solidFill>
                <a:effectLst/>
                <a:latin typeface="+mj-lt"/>
                <a:ea typeface="+mj-ea"/>
                <a:cs typeface="+mj-cs"/>
              </a:rPr>
              <a:t>Friedrich Engels</a:t>
            </a:r>
            <a:r>
              <a:rPr lang="en-US" sz="3700" b="0" i="0" u="none" strike="noStrike" kern="1200" dirty="0">
                <a:solidFill>
                  <a:schemeClr val="tx1"/>
                </a:solidFill>
                <a:effectLst/>
                <a:latin typeface="+mj-lt"/>
                <a:ea typeface="+mj-ea"/>
                <a:cs typeface="+mj-cs"/>
              </a:rPr>
              <a:t> (1820-1895)</a:t>
            </a:r>
            <a:endParaRPr lang="en-US" sz="3700" kern="1200" dirty="0">
              <a:solidFill>
                <a:schemeClr val="tx1"/>
              </a:solidFill>
              <a:latin typeface="+mj-lt"/>
              <a:ea typeface="+mj-ea"/>
              <a:cs typeface="+mj-cs"/>
            </a:endParaRPr>
          </a:p>
        </p:txBody>
      </p:sp>
      <p:sp>
        <p:nvSpPr>
          <p:cNvPr id="8" name="ZoneTexte 7">
            <a:extLst>
              <a:ext uri="{FF2B5EF4-FFF2-40B4-BE49-F238E27FC236}">
                <a16:creationId xmlns:a16="http://schemas.microsoft.com/office/drawing/2014/main" id="{22DB5498-82F1-7118-9982-CA72D587DE45}"/>
              </a:ext>
            </a:extLst>
          </p:cNvPr>
          <p:cNvSpPr txBox="1"/>
          <p:nvPr/>
        </p:nvSpPr>
        <p:spPr>
          <a:xfrm>
            <a:off x="139700" y="2032000"/>
            <a:ext cx="5270500" cy="4432300"/>
          </a:xfrm>
          <a:prstGeom prst="rect">
            <a:avLst/>
          </a:prstGeom>
        </p:spPr>
        <p:txBody>
          <a:bodyPr vert="horz" lIns="91440" tIns="45720" rIns="91440" bIns="45720" rtlCol="0" anchor="ctr">
            <a:normAutofit/>
          </a:bodyPr>
          <a:lstStyle/>
          <a:p>
            <a:pPr algn="just">
              <a:lnSpc>
                <a:spcPct val="90000"/>
              </a:lnSpc>
              <a:spcAft>
                <a:spcPts val="600"/>
              </a:spcAft>
            </a:pPr>
            <a:r>
              <a:rPr lang="en-US" sz="2000" b="0" i="0" u="none" strike="noStrike" dirty="0">
                <a:effectLst/>
                <a:latin typeface="Times New Roman" panose="02020603050405020304" pitchFamily="18" charset="0"/>
                <a:cs typeface="Times New Roman" panose="02020603050405020304" pitchFamily="18" charset="0"/>
              </a:rPr>
              <a:t>Il </a:t>
            </a:r>
            <a:r>
              <a:rPr lang="en-US" sz="2000" b="0" i="0" u="none" strike="noStrike" dirty="0" err="1">
                <a:effectLst/>
                <a:latin typeface="Times New Roman" panose="02020603050405020304" pitchFamily="18" charset="0"/>
                <a:cs typeface="Times New Roman" panose="02020603050405020304" pitchFamily="18" charset="0"/>
              </a:rPr>
              <a:t>était</a:t>
            </a:r>
            <a:r>
              <a:rPr lang="en-US" sz="2000" b="0" i="0" u="none" strike="noStrike" dirty="0">
                <a:effectLst/>
                <a:latin typeface="Times New Roman" panose="02020603050405020304" pitchFamily="18" charset="0"/>
                <a:cs typeface="Times New Roman" panose="02020603050405020304" pitchFamily="18" charset="0"/>
              </a:rPr>
              <a:t> un philosophe, </a:t>
            </a:r>
            <a:r>
              <a:rPr lang="en-US" sz="2000" b="0" i="0" u="none" strike="noStrike" dirty="0" err="1">
                <a:effectLst/>
                <a:latin typeface="Times New Roman" panose="02020603050405020304" pitchFamily="18" charset="0"/>
                <a:cs typeface="Times New Roman" panose="02020603050405020304" pitchFamily="18" charset="0"/>
              </a:rPr>
              <a:t>sociologue</a:t>
            </a:r>
            <a:r>
              <a:rPr lang="en-US" sz="2000" b="0" i="0" u="none" strike="noStrike" dirty="0">
                <a:effectLst/>
                <a:latin typeface="Times New Roman" panose="02020603050405020304" pitchFamily="18" charset="0"/>
                <a:cs typeface="Times New Roman" panose="02020603050405020304" pitchFamily="18" charset="0"/>
              </a:rPr>
              <a:t>, et </a:t>
            </a:r>
            <a:r>
              <a:rPr lang="en-US" sz="2000" b="0" i="0" u="none" strike="noStrike" dirty="0" err="1">
                <a:effectLst/>
                <a:latin typeface="Times New Roman" panose="02020603050405020304" pitchFamily="18" charset="0"/>
                <a:cs typeface="Times New Roman" panose="02020603050405020304" pitchFamily="18" charset="0"/>
              </a:rPr>
              <a:t>théoricien</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révolutionnaire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allemand</a:t>
            </a:r>
            <a:r>
              <a:rPr lang="en-US" sz="2000" b="0" i="0" u="none" strike="noStrike" dirty="0">
                <a:effectLst/>
                <a:latin typeface="Times New Roman" panose="02020603050405020304" pitchFamily="18" charset="0"/>
                <a:cs typeface="Times New Roman" panose="02020603050405020304" pitchFamily="18" charset="0"/>
              </a:rPr>
              <a:t>. Il </a:t>
            </a:r>
            <a:r>
              <a:rPr lang="en-US" sz="2000" b="0" i="0" u="none" strike="noStrike" dirty="0" err="1">
                <a:effectLst/>
                <a:latin typeface="Times New Roman" panose="02020603050405020304" pitchFamily="18" charset="0"/>
                <a:cs typeface="Times New Roman" panose="02020603050405020304" pitchFamily="18" charset="0"/>
              </a:rPr>
              <a:t>est</a:t>
            </a:r>
            <a:r>
              <a:rPr lang="en-US" sz="2000" b="0" i="0" u="none" strike="noStrike" dirty="0">
                <a:effectLst/>
                <a:latin typeface="Times New Roman" panose="02020603050405020304" pitchFamily="18" charset="0"/>
                <a:cs typeface="Times New Roman" panose="02020603050405020304" pitchFamily="18" charset="0"/>
              </a:rPr>
              <a:t> surtout </a:t>
            </a:r>
            <a:r>
              <a:rPr lang="en-US" sz="2000" b="0" i="0" u="none" strike="noStrike" dirty="0" err="1">
                <a:effectLst/>
                <a:latin typeface="Times New Roman" panose="02020603050405020304" pitchFamily="18" charset="0"/>
                <a:cs typeface="Times New Roman" panose="02020603050405020304" pitchFamily="18" charset="0"/>
              </a:rPr>
              <a:t>connu</a:t>
            </a:r>
            <a:r>
              <a:rPr lang="en-US" sz="2000" b="0" i="0" u="none" strike="noStrike" dirty="0">
                <a:effectLst/>
                <a:latin typeface="Times New Roman" panose="02020603050405020304" pitchFamily="18" charset="0"/>
                <a:cs typeface="Times New Roman" panose="02020603050405020304" pitchFamily="18" charset="0"/>
              </a:rPr>
              <a:t> pour </a:t>
            </a:r>
            <a:r>
              <a:rPr lang="en-US" sz="2000" b="0" i="0" u="none" strike="noStrike" dirty="0" err="1">
                <a:effectLst/>
                <a:latin typeface="Times New Roman" panose="02020603050405020304" pitchFamily="18" charset="0"/>
                <a:cs typeface="Times New Roman" panose="02020603050405020304" pitchFamily="18" charset="0"/>
              </a:rPr>
              <a:t>sa</a:t>
            </a:r>
            <a:r>
              <a:rPr lang="en-US" sz="2000" b="0" i="0" u="none" strike="noStrike" dirty="0">
                <a:effectLst/>
                <a:latin typeface="Times New Roman" panose="02020603050405020304" pitchFamily="18" charset="0"/>
                <a:cs typeface="Times New Roman" panose="02020603050405020304" pitchFamily="18" charset="0"/>
              </a:rPr>
              <a:t> collaboration avec Karl Marx, avec qui il a co-</a:t>
            </a:r>
            <a:r>
              <a:rPr lang="en-US" sz="2000" b="0" i="0" u="none" strike="noStrike" dirty="0" err="1">
                <a:effectLst/>
                <a:latin typeface="Times New Roman" panose="02020603050405020304" pitchFamily="18" charset="0"/>
                <a:cs typeface="Times New Roman" panose="02020603050405020304" pitchFamily="18" charset="0"/>
              </a:rPr>
              <a:t>écrit</a:t>
            </a:r>
            <a:r>
              <a:rPr lang="en-US" sz="2000" b="0" i="0" u="none" strike="noStrike" dirty="0">
                <a:effectLst/>
                <a:latin typeface="Times New Roman" panose="02020603050405020304" pitchFamily="18" charset="0"/>
                <a:cs typeface="Times New Roman" panose="02020603050405020304" pitchFamily="18" charset="0"/>
              </a:rPr>
              <a:t> des </a:t>
            </a:r>
            <a:r>
              <a:rPr lang="en-US" sz="2000" b="0" i="0" u="none" strike="noStrike" dirty="0" err="1">
                <a:effectLst/>
                <a:latin typeface="Times New Roman" panose="02020603050405020304" pitchFamily="18" charset="0"/>
                <a:cs typeface="Times New Roman" panose="02020603050405020304" pitchFamily="18" charset="0"/>
              </a:rPr>
              <a:t>œuvres</a:t>
            </a:r>
            <a:r>
              <a:rPr lang="en-US" sz="2000" b="0" i="0" u="none" strike="noStrike" dirty="0">
                <a:effectLst/>
                <a:latin typeface="Times New Roman" panose="02020603050405020304" pitchFamily="18" charset="0"/>
                <a:cs typeface="Times New Roman" panose="02020603050405020304" pitchFamily="18" charset="0"/>
              </a:rPr>
              <a:t> majeures du </a:t>
            </a:r>
            <a:r>
              <a:rPr lang="en-US" sz="2000" b="0" i="0" u="none" strike="noStrike" dirty="0" err="1">
                <a:effectLst/>
                <a:latin typeface="Times New Roman" panose="02020603050405020304" pitchFamily="18" charset="0"/>
                <a:cs typeface="Times New Roman" panose="02020603050405020304" pitchFamily="18" charset="0"/>
              </a:rPr>
              <a:t>mouvement</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socialiste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notamment</a:t>
            </a:r>
            <a:r>
              <a:rPr lang="en-US" sz="2000" b="0" i="0" u="none" strike="noStrike" dirty="0">
                <a:effectLst/>
                <a:latin typeface="Times New Roman" panose="02020603050405020304" pitchFamily="18" charset="0"/>
                <a:cs typeface="Times New Roman" panose="02020603050405020304" pitchFamily="18" charset="0"/>
              </a:rPr>
              <a:t> </a:t>
            </a:r>
            <a:r>
              <a:rPr lang="en-US" sz="2000" b="0" i="1" u="none" strike="noStrike" dirty="0">
                <a:effectLst/>
                <a:latin typeface="Times New Roman" panose="02020603050405020304" pitchFamily="18" charset="0"/>
                <a:cs typeface="Times New Roman" panose="02020603050405020304" pitchFamily="18" charset="0"/>
              </a:rPr>
              <a:t>Le </a:t>
            </a:r>
            <a:r>
              <a:rPr lang="en-US" sz="2000" b="0" i="1" u="none" strike="noStrike" dirty="0" err="1">
                <a:effectLst/>
                <a:latin typeface="Times New Roman" panose="02020603050405020304" pitchFamily="18" charset="0"/>
                <a:cs typeface="Times New Roman" panose="02020603050405020304" pitchFamily="18" charset="0"/>
              </a:rPr>
              <a:t>Manifeste</a:t>
            </a:r>
            <a:r>
              <a:rPr lang="en-US" sz="2000" b="0" i="1" u="none" strike="noStrike" dirty="0">
                <a:effectLst/>
                <a:latin typeface="Times New Roman" panose="02020603050405020304" pitchFamily="18" charset="0"/>
                <a:cs typeface="Times New Roman" panose="02020603050405020304" pitchFamily="18" charset="0"/>
              </a:rPr>
              <a:t> du Parti </a:t>
            </a:r>
            <a:r>
              <a:rPr lang="en-US" sz="2000" b="0" i="1" u="none" strike="noStrike" dirty="0" err="1">
                <a:effectLst/>
                <a:latin typeface="Times New Roman" panose="02020603050405020304" pitchFamily="18" charset="0"/>
                <a:cs typeface="Times New Roman" panose="02020603050405020304" pitchFamily="18" charset="0"/>
              </a:rPr>
              <a:t>communiste</a:t>
            </a:r>
            <a:r>
              <a:rPr lang="en-US" sz="2000" b="0" i="0" u="none" strike="noStrike" dirty="0">
                <a:effectLst/>
                <a:latin typeface="Times New Roman" panose="02020603050405020304" pitchFamily="18" charset="0"/>
                <a:cs typeface="Times New Roman" panose="02020603050405020304" pitchFamily="18" charset="0"/>
              </a:rPr>
              <a:t> (1848). Engels a </a:t>
            </a:r>
            <a:r>
              <a:rPr lang="en-US" sz="2000" b="0" i="0" u="none" strike="noStrike" dirty="0" err="1">
                <a:effectLst/>
                <a:latin typeface="Times New Roman" panose="02020603050405020304" pitchFamily="18" charset="0"/>
                <a:cs typeface="Times New Roman" panose="02020603050405020304" pitchFamily="18" charset="0"/>
              </a:rPr>
              <a:t>contribué</a:t>
            </a:r>
            <a:r>
              <a:rPr lang="en-US" sz="2000" b="0" i="0" u="none" strike="noStrike" dirty="0">
                <a:effectLst/>
                <a:latin typeface="Times New Roman" panose="02020603050405020304" pitchFamily="18" charset="0"/>
                <a:cs typeface="Times New Roman" panose="02020603050405020304" pitchFamily="18" charset="0"/>
              </a:rPr>
              <a:t> de manière significative à </a:t>
            </a:r>
            <a:r>
              <a:rPr lang="en-US" sz="2000" b="0" i="0" u="none" strike="noStrike" dirty="0" err="1">
                <a:effectLst/>
                <a:latin typeface="Times New Roman" panose="02020603050405020304" pitchFamily="18" charset="0"/>
                <a:cs typeface="Times New Roman" panose="02020603050405020304" pitchFamily="18" charset="0"/>
              </a:rPr>
              <a:t>l'élaboration</a:t>
            </a:r>
            <a:r>
              <a:rPr lang="en-US" sz="2000" b="0" i="0" u="none" strike="noStrike" dirty="0">
                <a:effectLst/>
                <a:latin typeface="Times New Roman" panose="02020603050405020304" pitchFamily="18" charset="0"/>
                <a:cs typeface="Times New Roman" panose="02020603050405020304" pitchFamily="18" charset="0"/>
              </a:rPr>
              <a:t> du </a:t>
            </a:r>
            <a:r>
              <a:rPr lang="en-US" sz="2000" b="0" i="0" u="none" strike="noStrike" dirty="0" err="1">
                <a:effectLst/>
                <a:latin typeface="Times New Roman" panose="02020603050405020304" pitchFamily="18" charset="0"/>
                <a:cs typeface="Times New Roman" panose="02020603050405020304" pitchFamily="18" charset="0"/>
              </a:rPr>
              <a:t>marxisme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notamment</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en</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développant</a:t>
            </a:r>
            <a:r>
              <a:rPr lang="en-US" sz="2000" b="0" i="0" u="none" strike="noStrike" dirty="0">
                <a:effectLst/>
                <a:latin typeface="Times New Roman" panose="02020603050405020304" pitchFamily="18" charset="0"/>
                <a:cs typeface="Times New Roman" panose="02020603050405020304" pitchFamily="18" charset="0"/>
              </a:rPr>
              <a:t> des </a:t>
            </a:r>
            <a:r>
              <a:rPr lang="en-US" sz="2000" b="0" i="0" u="none" strike="noStrike" dirty="0" err="1">
                <a:effectLst/>
                <a:latin typeface="Times New Roman" panose="02020603050405020304" pitchFamily="18" charset="0"/>
                <a:cs typeface="Times New Roman" panose="02020603050405020304" pitchFamily="18" charset="0"/>
              </a:rPr>
              <a:t>théories</a:t>
            </a:r>
            <a:r>
              <a:rPr lang="en-US" sz="2000" b="0" i="0" u="none" strike="noStrike" dirty="0">
                <a:effectLst/>
                <a:latin typeface="Times New Roman" panose="02020603050405020304" pitchFamily="18" charset="0"/>
                <a:cs typeface="Times New Roman" panose="02020603050405020304" pitchFamily="18" charset="0"/>
              </a:rPr>
              <a:t> sur le </a:t>
            </a:r>
            <a:r>
              <a:rPr lang="en-US" sz="2000" b="0" i="0" u="none" strike="noStrike" dirty="0" err="1">
                <a:effectLst/>
                <a:latin typeface="Times New Roman" panose="02020603050405020304" pitchFamily="18" charset="0"/>
                <a:cs typeface="Times New Roman" panose="02020603050405020304" pitchFamily="18" charset="0"/>
              </a:rPr>
              <a:t>capitalisme</a:t>
            </a:r>
            <a:r>
              <a:rPr lang="en-US" sz="2000" b="0" i="0" u="none" strike="noStrike" dirty="0">
                <a:effectLst/>
                <a:latin typeface="Times New Roman" panose="02020603050405020304" pitchFamily="18" charset="0"/>
                <a:cs typeface="Times New Roman" panose="02020603050405020304" pitchFamily="18" charset="0"/>
              </a:rPr>
              <a:t>, la </a:t>
            </a:r>
            <a:r>
              <a:rPr lang="en-US" sz="2000" b="0" i="0" u="none" strike="noStrike" dirty="0" err="1">
                <a:effectLst/>
                <a:latin typeface="Times New Roman" panose="02020603050405020304" pitchFamily="18" charset="0"/>
                <a:cs typeface="Times New Roman" panose="02020603050405020304" pitchFamily="18" charset="0"/>
              </a:rPr>
              <a:t>lutte</a:t>
            </a:r>
            <a:r>
              <a:rPr lang="en-US" sz="2000" b="0" i="0" u="none" strike="noStrike" dirty="0">
                <a:effectLst/>
                <a:latin typeface="Times New Roman" panose="02020603050405020304" pitchFamily="18" charset="0"/>
                <a:cs typeface="Times New Roman" panose="02020603050405020304" pitchFamily="18" charset="0"/>
              </a:rPr>
              <a:t> des classes, et </a:t>
            </a:r>
            <a:r>
              <a:rPr lang="en-US" sz="2000" b="0" i="0" u="none" strike="noStrike" dirty="0" err="1">
                <a:effectLst/>
                <a:latin typeface="Times New Roman" panose="02020603050405020304" pitchFamily="18" charset="0"/>
                <a:cs typeface="Times New Roman" panose="02020603050405020304" pitchFamily="18" charset="0"/>
              </a:rPr>
              <a:t>l'économie</a:t>
            </a:r>
            <a:r>
              <a:rPr lang="en-US" sz="2000" b="0" i="0" u="none" strike="noStrike" dirty="0">
                <a:effectLst/>
                <a:latin typeface="Times New Roman" panose="02020603050405020304" pitchFamily="18" charset="0"/>
                <a:cs typeface="Times New Roman" panose="02020603050405020304" pitchFamily="18" charset="0"/>
              </a:rPr>
              <a:t> politique. Son </a:t>
            </a:r>
            <a:r>
              <a:rPr lang="en-US" sz="2000" b="0" i="0" u="none" strike="noStrike" dirty="0" err="1">
                <a:effectLst/>
                <a:latin typeface="Times New Roman" panose="02020603050405020304" pitchFamily="18" charset="0"/>
                <a:cs typeface="Times New Roman" panose="02020603050405020304" pitchFamily="18" charset="0"/>
              </a:rPr>
              <a:t>ouvrage</a:t>
            </a:r>
            <a:r>
              <a:rPr lang="en-US" sz="2000" b="0" i="0" u="none" strike="noStrike" dirty="0">
                <a:effectLst/>
                <a:latin typeface="Times New Roman" panose="02020603050405020304" pitchFamily="18" charset="0"/>
                <a:cs typeface="Times New Roman" panose="02020603050405020304" pitchFamily="18" charset="0"/>
              </a:rPr>
              <a:t> </a:t>
            </a:r>
            <a:r>
              <a:rPr lang="en-US" sz="2000" b="0" i="1" u="none" strike="noStrike" dirty="0" err="1">
                <a:effectLst/>
                <a:latin typeface="Times New Roman" panose="02020603050405020304" pitchFamily="18" charset="0"/>
                <a:cs typeface="Times New Roman" panose="02020603050405020304" pitchFamily="18" charset="0"/>
              </a:rPr>
              <a:t>L'Origine</a:t>
            </a:r>
            <a:r>
              <a:rPr lang="en-US" sz="2000" b="0" i="1" u="none" strike="noStrike" dirty="0">
                <a:effectLst/>
                <a:latin typeface="Times New Roman" panose="02020603050405020304" pitchFamily="18" charset="0"/>
                <a:cs typeface="Times New Roman" panose="02020603050405020304" pitchFamily="18" charset="0"/>
              </a:rPr>
              <a:t> de la </a:t>
            </a:r>
            <a:r>
              <a:rPr lang="en-US" sz="2000" b="0" i="1" u="none" strike="noStrike" dirty="0" err="1">
                <a:effectLst/>
                <a:latin typeface="Times New Roman" panose="02020603050405020304" pitchFamily="18" charset="0"/>
                <a:cs typeface="Times New Roman" panose="02020603050405020304" pitchFamily="18" charset="0"/>
              </a:rPr>
              <a:t>famille</a:t>
            </a:r>
            <a:r>
              <a:rPr lang="en-US" sz="2000" b="0" i="1" u="none" strike="noStrike" dirty="0">
                <a:effectLst/>
                <a:latin typeface="Times New Roman" panose="02020603050405020304" pitchFamily="18" charset="0"/>
                <a:cs typeface="Times New Roman" panose="02020603050405020304" pitchFamily="18" charset="0"/>
              </a:rPr>
              <a:t>, de la </a:t>
            </a:r>
            <a:r>
              <a:rPr lang="en-US" sz="2000" b="0" i="1" u="none" strike="noStrike" dirty="0" err="1">
                <a:effectLst/>
                <a:latin typeface="Times New Roman" panose="02020603050405020304" pitchFamily="18" charset="0"/>
                <a:cs typeface="Times New Roman" panose="02020603050405020304" pitchFamily="18" charset="0"/>
              </a:rPr>
              <a:t>propriété</a:t>
            </a:r>
            <a:r>
              <a:rPr lang="en-US" sz="2000" b="0" i="1" u="none" strike="noStrike" dirty="0">
                <a:effectLst/>
                <a:latin typeface="Times New Roman" panose="02020603050405020304" pitchFamily="18" charset="0"/>
                <a:cs typeface="Times New Roman" panose="02020603050405020304" pitchFamily="18" charset="0"/>
              </a:rPr>
              <a:t> </a:t>
            </a:r>
            <a:r>
              <a:rPr lang="en-US" sz="2000" b="0" i="1" u="none" strike="noStrike" dirty="0" err="1">
                <a:effectLst/>
                <a:latin typeface="Times New Roman" panose="02020603050405020304" pitchFamily="18" charset="0"/>
                <a:cs typeface="Times New Roman" panose="02020603050405020304" pitchFamily="18" charset="0"/>
              </a:rPr>
              <a:t>privée</a:t>
            </a:r>
            <a:r>
              <a:rPr lang="en-US" sz="2000" b="0" i="1" u="none" strike="noStrike" dirty="0">
                <a:effectLst/>
                <a:latin typeface="Times New Roman" panose="02020603050405020304" pitchFamily="18" charset="0"/>
                <a:cs typeface="Times New Roman" panose="02020603050405020304" pitchFamily="18" charset="0"/>
              </a:rPr>
              <a:t> et de </a:t>
            </a:r>
            <a:r>
              <a:rPr lang="en-US" sz="2000" b="0" i="1" u="none" strike="noStrike" dirty="0" err="1">
                <a:effectLst/>
                <a:latin typeface="Times New Roman" panose="02020603050405020304" pitchFamily="18" charset="0"/>
                <a:cs typeface="Times New Roman" panose="02020603050405020304" pitchFamily="18" charset="0"/>
              </a:rPr>
              <a:t>l'État</a:t>
            </a:r>
            <a:r>
              <a:rPr lang="en-US" sz="2000" b="0" i="0" u="none" strike="noStrike" dirty="0">
                <a:effectLst/>
                <a:latin typeface="Times New Roman" panose="02020603050405020304" pitchFamily="18" charset="0"/>
                <a:cs typeface="Times New Roman" panose="02020603050405020304" pitchFamily="18" charset="0"/>
              </a:rPr>
              <a:t> (1884) </a:t>
            </a:r>
            <a:r>
              <a:rPr lang="en-US" sz="2000" b="0" i="0" u="none" strike="noStrike" dirty="0" err="1">
                <a:effectLst/>
                <a:latin typeface="Times New Roman" panose="02020603050405020304" pitchFamily="18" charset="0"/>
                <a:cs typeface="Times New Roman" panose="02020603050405020304" pitchFamily="18" charset="0"/>
              </a:rPr>
              <a:t>analyse</a:t>
            </a:r>
            <a:r>
              <a:rPr lang="en-US" sz="2000" b="0" i="0" u="none" strike="noStrike" dirty="0">
                <a:effectLst/>
                <a:latin typeface="Times New Roman" panose="02020603050405020304" pitchFamily="18" charset="0"/>
                <a:cs typeface="Times New Roman" panose="02020603050405020304" pitchFamily="18" charset="0"/>
              </a:rPr>
              <a:t> les </a:t>
            </a:r>
            <a:r>
              <a:rPr lang="en-US" sz="2000" b="0" i="0" u="none" strike="noStrike" dirty="0" err="1">
                <a:effectLst/>
                <a:latin typeface="Times New Roman" panose="02020603050405020304" pitchFamily="18" charset="0"/>
                <a:cs typeface="Times New Roman" panose="02020603050405020304" pitchFamily="18" charset="0"/>
              </a:rPr>
              <a:t>fondements</a:t>
            </a:r>
            <a:r>
              <a:rPr lang="en-US" sz="2000" b="0" i="0" u="none" strike="noStrike" dirty="0">
                <a:effectLst/>
                <a:latin typeface="Times New Roman" panose="02020603050405020304" pitchFamily="18" charset="0"/>
                <a:cs typeface="Times New Roman" panose="02020603050405020304" pitchFamily="18" charset="0"/>
              </a:rPr>
              <a:t> des structures </a:t>
            </a:r>
            <a:r>
              <a:rPr lang="en-US" sz="2000" b="0" i="0" u="none" strike="noStrike" dirty="0" err="1">
                <a:effectLst/>
                <a:latin typeface="Times New Roman" panose="02020603050405020304" pitchFamily="18" charset="0"/>
                <a:cs typeface="Times New Roman" panose="02020603050405020304" pitchFamily="18" charset="0"/>
              </a:rPr>
              <a:t>sociales</a:t>
            </a:r>
            <a:r>
              <a:rPr lang="en-US" sz="2000" b="0" i="0" u="none" strike="noStrike" dirty="0">
                <a:effectLst/>
                <a:latin typeface="Times New Roman" panose="02020603050405020304" pitchFamily="18" charset="0"/>
                <a:cs typeface="Times New Roman" panose="02020603050405020304" pitchFamily="18" charset="0"/>
              </a:rPr>
              <a:t>. Il a </a:t>
            </a:r>
            <a:r>
              <a:rPr lang="en-US" sz="2000" b="0" i="0" u="none" strike="noStrike" dirty="0" err="1">
                <a:effectLst/>
                <a:latin typeface="Times New Roman" panose="02020603050405020304" pitchFamily="18" charset="0"/>
                <a:cs typeface="Times New Roman" panose="02020603050405020304" pitchFamily="18" charset="0"/>
              </a:rPr>
              <a:t>également</a:t>
            </a:r>
            <a:r>
              <a:rPr lang="en-US" sz="2000" b="0" i="0" u="none" strike="noStrike" dirty="0">
                <a:effectLst/>
                <a:latin typeface="Times New Roman" panose="02020603050405020304" pitchFamily="18" charset="0"/>
                <a:cs typeface="Times New Roman" panose="02020603050405020304" pitchFamily="18" charset="0"/>
              </a:rPr>
              <a:t> soutenu Marx </a:t>
            </a:r>
            <a:r>
              <a:rPr lang="en-US" sz="2000" b="0" i="0" u="none" strike="noStrike" dirty="0" err="1">
                <a:effectLst/>
                <a:latin typeface="Times New Roman" panose="02020603050405020304" pitchFamily="18" charset="0"/>
                <a:cs typeface="Times New Roman" panose="02020603050405020304" pitchFamily="18" charset="0"/>
              </a:rPr>
              <a:t>financièrement</a:t>
            </a:r>
            <a:r>
              <a:rPr lang="en-US" sz="2000" b="0" i="0" u="none" strike="noStrike" dirty="0">
                <a:effectLst/>
                <a:latin typeface="Times New Roman" panose="02020603050405020304" pitchFamily="18" charset="0"/>
                <a:cs typeface="Times New Roman" panose="02020603050405020304" pitchFamily="18" charset="0"/>
              </a:rPr>
              <a:t> tout au long de </a:t>
            </a:r>
            <a:r>
              <a:rPr lang="en-US" sz="2000" b="0" i="0" u="none" strike="noStrike" dirty="0" err="1">
                <a:effectLst/>
                <a:latin typeface="Times New Roman" panose="02020603050405020304" pitchFamily="18" charset="0"/>
                <a:cs typeface="Times New Roman" panose="02020603050405020304" pitchFamily="18" charset="0"/>
              </a:rPr>
              <a:t>leur</a:t>
            </a:r>
            <a:r>
              <a:rPr lang="en-US" sz="2000" b="0" i="0" u="none" strike="noStrike" dirty="0">
                <a:effectLst/>
                <a:latin typeface="Times New Roman" panose="02020603050405020304" pitchFamily="18" charset="0"/>
                <a:cs typeface="Times New Roman" panose="02020603050405020304" pitchFamily="18" charset="0"/>
              </a:rPr>
              <a:t> collaboration. Après la mort de Marx, Engels a </a:t>
            </a:r>
            <a:r>
              <a:rPr lang="en-US" sz="2000" b="0" i="0" u="none" strike="noStrike" dirty="0" err="1">
                <a:effectLst/>
                <a:latin typeface="Times New Roman" panose="02020603050405020304" pitchFamily="18" charset="0"/>
                <a:cs typeface="Times New Roman" panose="02020603050405020304" pitchFamily="18" charset="0"/>
              </a:rPr>
              <a:t>édité</a:t>
            </a:r>
            <a:r>
              <a:rPr lang="en-US" sz="2000" b="0" i="0" u="none" strike="noStrike" dirty="0">
                <a:effectLst/>
                <a:latin typeface="Times New Roman" panose="02020603050405020304" pitchFamily="18" charset="0"/>
                <a:cs typeface="Times New Roman" panose="02020603050405020304" pitchFamily="18" charset="0"/>
              </a:rPr>
              <a:t> et </a:t>
            </a:r>
            <a:r>
              <a:rPr lang="en-US" sz="2000" b="0" i="0" u="none" strike="noStrike" dirty="0" err="1">
                <a:effectLst/>
                <a:latin typeface="Times New Roman" panose="02020603050405020304" pitchFamily="18" charset="0"/>
                <a:cs typeface="Times New Roman" panose="02020603050405020304" pitchFamily="18" charset="0"/>
              </a:rPr>
              <a:t>publié</a:t>
            </a:r>
            <a:r>
              <a:rPr lang="en-US" sz="2000" b="0" i="0" u="none" strike="noStrike" dirty="0">
                <a:effectLst/>
                <a:latin typeface="Times New Roman" panose="02020603050405020304" pitchFamily="18" charset="0"/>
                <a:cs typeface="Times New Roman" panose="02020603050405020304" pitchFamily="18" charset="0"/>
              </a:rPr>
              <a:t> les volumes </a:t>
            </a:r>
            <a:r>
              <a:rPr lang="en-US" sz="2000" b="0" i="0" u="none" strike="noStrike" dirty="0" err="1">
                <a:effectLst/>
                <a:latin typeface="Times New Roman" panose="02020603050405020304" pitchFamily="18" charset="0"/>
                <a:cs typeface="Times New Roman" panose="02020603050405020304" pitchFamily="18" charset="0"/>
              </a:rPr>
              <a:t>restants</a:t>
            </a:r>
            <a:r>
              <a:rPr lang="en-US" sz="2000" b="0" i="0" u="none" strike="noStrike" dirty="0">
                <a:effectLst/>
                <a:latin typeface="Times New Roman" panose="02020603050405020304" pitchFamily="18" charset="0"/>
                <a:cs typeface="Times New Roman" panose="02020603050405020304" pitchFamily="18" charset="0"/>
              </a:rPr>
              <a:t> de </a:t>
            </a:r>
            <a:r>
              <a:rPr lang="en-US" sz="2000" b="0" i="1" u="none" strike="noStrike" dirty="0">
                <a:effectLst/>
                <a:latin typeface="Times New Roman" panose="02020603050405020304" pitchFamily="18" charset="0"/>
                <a:cs typeface="Times New Roman" panose="02020603050405020304" pitchFamily="18" charset="0"/>
              </a:rPr>
              <a:t>Le Capital</a:t>
            </a:r>
            <a:r>
              <a:rPr lang="en-US" sz="2000" b="0" i="0" u="none" strike="noStrike" dirty="0">
                <a:effectLst/>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ce réservé du contenu 3" descr="KARL MARX - FRIEDRICH ENGELS">
            <a:extLst>
              <a:ext uri="{FF2B5EF4-FFF2-40B4-BE49-F238E27FC236}">
                <a16:creationId xmlns:a16="http://schemas.microsoft.com/office/drawing/2014/main" id="{9A84D7E4-00AE-0052-3BD5-08A92225C29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234" r="49887"/>
          <a:stretch/>
        </p:blipFill>
        <p:spPr bwMode="auto">
          <a:xfrm>
            <a:off x="6701228" y="737488"/>
            <a:ext cx="4123741" cy="5383025"/>
          </a:xfrm>
          <a:prstGeom prst="rect">
            <a:avLst/>
          </a:prstGeom>
          <a:noFill/>
        </p:spPr>
      </p:pic>
    </p:spTree>
    <p:extLst>
      <p:ext uri="{BB962C8B-B14F-4D97-AF65-F5344CB8AC3E}">
        <p14:creationId xmlns:p14="http://schemas.microsoft.com/office/powerpoint/2010/main" val="531032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re 1">
            <a:extLst>
              <a:ext uri="{FF2B5EF4-FFF2-40B4-BE49-F238E27FC236}">
                <a16:creationId xmlns:a16="http://schemas.microsoft.com/office/drawing/2014/main" id="{DA4AC65D-DB03-5156-5DA0-BCC6C57BAB95}"/>
              </a:ext>
            </a:extLst>
          </p:cNvPr>
          <p:cNvSpPr>
            <a:spLocks noGrp="1"/>
          </p:cNvSpPr>
          <p:nvPr>
            <p:ph type="title"/>
          </p:nvPr>
        </p:nvSpPr>
        <p:spPr>
          <a:xfrm>
            <a:off x="395333" y="381001"/>
            <a:ext cx="4813300" cy="1708242"/>
          </a:xfrm>
        </p:spPr>
        <p:txBody>
          <a:bodyPr vert="horz" lIns="91440" tIns="45720" rIns="91440" bIns="45720" rtlCol="0" anchor="ctr">
            <a:normAutofit/>
          </a:bodyPr>
          <a:lstStyle/>
          <a:p>
            <a:r>
              <a:rPr lang="en-US" sz="4000" b="1" i="0" u="none" strike="noStrike" kern="1200">
                <a:solidFill>
                  <a:schemeClr val="tx1"/>
                </a:solidFill>
                <a:effectLst/>
                <a:latin typeface="+mj-lt"/>
                <a:ea typeface="+mj-ea"/>
                <a:cs typeface="+mj-cs"/>
              </a:rPr>
              <a:t>Karl Marx</a:t>
            </a:r>
            <a:r>
              <a:rPr lang="en-US" sz="4000" b="0" i="0" u="none" strike="noStrike" kern="1200">
                <a:solidFill>
                  <a:schemeClr val="tx1"/>
                </a:solidFill>
                <a:effectLst/>
                <a:latin typeface="+mj-lt"/>
                <a:ea typeface="+mj-ea"/>
                <a:cs typeface="+mj-cs"/>
              </a:rPr>
              <a:t> (1818-1883)</a:t>
            </a:r>
            <a:endParaRPr lang="en-US" sz="4000" kern="1200">
              <a:solidFill>
                <a:schemeClr val="tx1"/>
              </a:solidFill>
              <a:latin typeface="+mj-lt"/>
              <a:ea typeface="+mj-ea"/>
              <a:cs typeface="+mj-cs"/>
            </a:endParaRPr>
          </a:p>
        </p:txBody>
      </p:sp>
      <p:sp>
        <p:nvSpPr>
          <p:cNvPr id="6" name="ZoneTexte 5">
            <a:extLst>
              <a:ext uri="{FF2B5EF4-FFF2-40B4-BE49-F238E27FC236}">
                <a16:creationId xmlns:a16="http://schemas.microsoft.com/office/drawing/2014/main" id="{A59B9AFE-4195-462B-C3E6-9C786051F860}"/>
              </a:ext>
            </a:extLst>
          </p:cNvPr>
          <p:cNvSpPr txBox="1"/>
          <p:nvPr/>
        </p:nvSpPr>
        <p:spPr>
          <a:xfrm>
            <a:off x="596901" y="1917699"/>
            <a:ext cx="4611732" cy="4559299"/>
          </a:xfrm>
          <a:prstGeom prst="rect">
            <a:avLst/>
          </a:prstGeom>
        </p:spPr>
        <p:txBody>
          <a:bodyPr vert="horz" lIns="91440" tIns="45720" rIns="91440" bIns="45720" rtlCol="0" anchor="ctr">
            <a:normAutofit lnSpcReduction="10000"/>
          </a:bodyPr>
          <a:lstStyle/>
          <a:p>
            <a:pPr algn="just">
              <a:lnSpc>
                <a:spcPct val="90000"/>
              </a:lnSpc>
              <a:spcAft>
                <a:spcPts val="600"/>
              </a:spcAft>
            </a:pPr>
            <a:r>
              <a:rPr lang="en-US" sz="2000" dirty="0">
                <a:latin typeface="Times New Roman" panose="02020603050405020304" pitchFamily="18" charset="0"/>
                <a:cs typeface="Times New Roman" panose="02020603050405020304" pitchFamily="18" charset="0"/>
              </a:rPr>
              <a:t>Il </a:t>
            </a:r>
            <a:r>
              <a:rPr lang="en-US" sz="2000" b="0" i="0" u="none" strike="noStrike" dirty="0" err="1">
                <a:effectLst/>
                <a:latin typeface="Times New Roman" panose="02020603050405020304" pitchFamily="18" charset="0"/>
                <a:cs typeface="Times New Roman" panose="02020603050405020304" pitchFamily="18" charset="0"/>
              </a:rPr>
              <a:t>était</a:t>
            </a:r>
            <a:r>
              <a:rPr lang="en-US" sz="2000" b="0" i="0" u="none" strike="noStrike" dirty="0">
                <a:effectLst/>
                <a:latin typeface="Times New Roman" panose="02020603050405020304" pitchFamily="18" charset="0"/>
                <a:cs typeface="Times New Roman" panose="02020603050405020304" pitchFamily="18" charset="0"/>
              </a:rPr>
              <a:t> un philosophe, </a:t>
            </a:r>
            <a:r>
              <a:rPr lang="en-US" sz="2000" b="0" i="0" u="none" strike="noStrike" dirty="0" err="1">
                <a:effectLst/>
                <a:latin typeface="Times New Roman" panose="02020603050405020304" pitchFamily="18" charset="0"/>
                <a:cs typeface="Times New Roman" panose="02020603050405020304" pitchFamily="18" charset="0"/>
              </a:rPr>
              <a:t>économiste</a:t>
            </a:r>
            <a:r>
              <a:rPr lang="en-US" sz="2000" b="0" i="0" u="none" strike="noStrike" dirty="0">
                <a:effectLst/>
                <a:latin typeface="Times New Roman" panose="02020603050405020304" pitchFamily="18" charset="0"/>
                <a:cs typeface="Times New Roman" panose="02020603050405020304" pitchFamily="18" charset="0"/>
              </a:rPr>
              <a:t>, et </a:t>
            </a:r>
            <a:r>
              <a:rPr lang="en-US" sz="2000" b="0" i="0" u="none" strike="noStrike" dirty="0" err="1">
                <a:effectLst/>
                <a:latin typeface="Times New Roman" panose="02020603050405020304" pitchFamily="18" charset="0"/>
                <a:cs typeface="Times New Roman" panose="02020603050405020304" pitchFamily="18" charset="0"/>
              </a:rPr>
              <a:t>théoricien</a:t>
            </a:r>
            <a:r>
              <a:rPr lang="en-US" sz="2000" b="0" i="0" u="none" strike="noStrike" dirty="0">
                <a:effectLst/>
                <a:latin typeface="Times New Roman" panose="02020603050405020304" pitchFamily="18" charset="0"/>
                <a:cs typeface="Times New Roman" panose="02020603050405020304" pitchFamily="18" charset="0"/>
              </a:rPr>
              <a:t> politique </a:t>
            </a:r>
            <a:r>
              <a:rPr lang="en-US" sz="2000" b="0" i="0" u="none" strike="noStrike" dirty="0" err="1">
                <a:effectLst/>
                <a:latin typeface="Times New Roman" panose="02020603050405020304" pitchFamily="18" charset="0"/>
                <a:cs typeface="Times New Roman" panose="02020603050405020304" pitchFamily="18" charset="0"/>
              </a:rPr>
              <a:t>allemand</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fondateur</a:t>
            </a:r>
            <a:r>
              <a:rPr lang="en-US" sz="2000" b="0" i="0" u="none" strike="noStrike" dirty="0">
                <a:effectLst/>
                <a:latin typeface="Times New Roman" panose="02020603050405020304" pitchFamily="18" charset="0"/>
                <a:cs typeface="Times New Roman" panose="02020603050405020304" pitchFamily="18" charset="0"/>
              </a:rPr>
              <a:t> du </a:t>
            </a:r>
            <a:r>
              <a:rPr lang="en-US" sz="2000" b="0" i="0" u="none" strike="noStrike" dirty="0" err="1">
                <a:effectLst/>
                <a:latin typeface="Times New Roman" panose="02020603050405020304" pitchFamily="18" charset="0"/>
                <a:cs typeface="Times New Roman" panose="02020603050405020304" pitchFamily="18" charset="0"/>
              </a:rPr>
              <a:t>socialisme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scientifique</a:t>
            </a:r>
            <a:r>
              <a:rPr lang="en-US" sz="2000" b="0" i="0" u="none" strike="noStrike" dirty="0">
                <a:effectLst/>
                <a:latin typeface="Times New Roman" panose="02020603050405020304" pitchFamily="18" charset="0"/>
                <a:cs typeface="Times New Roman" panose="02020603050405020304" pitchFamily="18" charset="0"/>
              </a:rPr>
              <a:t> et principal </a:t>
            </a:r>
            <a:r>
              <a:rPr lang="en-US" sz="2000" b="0" i="0" u="none" strike="noStrike" dirty="0" err="1">
                <a:effectLst/>
                <a:latin typeface="Times New Roman" panose="02020603050405020304" pitchFamily="18" charset="0"/>
                <a:cs typeface="Times New Roman" panose="02020603050405020304" pitchFamily="18" charset="0"/>
              </a:rPr>
              <a:t>architecte</a:t>
            </a:r>
            <a:r>
              <a:rPr lang="en-US" sz="2000" b="0" i="0" u="none" strike="noStrike" dirty="0">
                <a:effectLst/>
                <a:latin typeface="Times New Roman" panose="02020603050405020304" pitchFamily="18" charset="0"/>
                <a:cs typeface="Times New Roman" panose="02020603050405020304" pitchFamily="18" charset="0"/>
              </a:rPr>
              <a:t> du </a:t>
            </a:r>
            <a:r>
              <a:rPr lang="en-US" sz="2000" b="0" i="0" u="none" strike="noStrike" dirty="0" err="1">
                <a:effectLst/>
                <a:latin typeface="Times New Roman" panose="02020603050405020304" pitchFamily="18" charset="0"/>
                <a:cs typeface="Times New Roman" panose="02020603050405020304" pitchFamily="18" charset="0"/>
              </a:rPr>
              <a:t>marxisme</a:t>
            </a:r>
            <a:r>
              <a:rPr lang="en-US" sz="2000" b="0" i="0" u="none" strike="noStrike" dirty="0">
                <a:effectLst/>
                <a:latin typeface="Times New Roman" panose="02020603050405020304" pitchFamily="18" charset="0"/>
                <a:cs typeface="Times New Roman" panose="02020603050405020304" pitchFamily="18" charset="0"/>
              </a:rPr>
              <a:t>. Avec Friedrich Engels, il a co-</a:t>
            </a:r>
            <a:r>
              <a:rPr lang="en-US" sz="2000" b="0" i="0" u="none" strike="noStrike" dirty="0" err="1">
                <a:effectLst/>
                <a:latin typeface="Times New Roman" panose="02020603050405020304" pitchFamily="18" charset="0"/>
                <a:cs typeface="Times New Roman" panose="02020603050405020304" pitchFamily="18" charset="0"/>
              </a:rPr>
              <a:t>écrit</a:t>
            </a:r>
            <a:r>
              <a:rPr lang="en-US" sz="2000" b="0" i="0" u="none" strike="noStrike" dirty="0">
                <a:effectLst/>
                <a:latin typeface="Times New Roman" panose="02020603050405020304" pitchFamily="18" charset="0"/>
                <a:cs typeface="Times New Roman" panose="02020603050405020304" pitchFamily="18" charset="0"/>
              </a:rPr>
              <a:t> </a:t>
            </a:r>
            <a:r>
              <a:rPr lang="en-US" sz="2000" b="0" i="1" u="none" strike="noStrike" dirty="0">
                <a:effectLst/>
                <a:latin typeface="Times New Roman" panose="02020603050405020304" pitchFamily="18" charset="0"/>
                <a:cs typeface="Times New Roman" panose="02020603050405020304" pitchFamily="18" charset="0"/>
              </a:rPr>
              <a:t>Le </a:t>
            </a:r>
            <a:r>
              <a:rPr lang="en-US" sz="2000" b="0" i="1" u="none" strike="noStrike" dirty="0" err="1">
                <a:effectLst/>
                <a:latin typeface="Times New Roman" panose="02020603050405020304" pitchFamily="18" charset="0"/>
                <a:cs typeface="Times New Roman" panose="02020603050405020304" pitchFamily="18" charset="0"/>
              </a:rPr>
              <a:t>Manifeste</a:t>
            </a:r>
            <a:r>
              <a:rPr lang="en-US" sz="2000" b="0" i="1" u="none" strike="noStrike" dirty="0">
                <a:effectLst/>
                <a:latin typeface="Times New Roman" panose="02020603050405020304" pitchFamily="18" charset="0"/>
                <a:cs typeface="Times New Roman" panose="02020603050405020304" pitchFamily="18" charset="0"/>
              </a:rPr>
              <a:t> du Parti </a:t>
            </a:r>
            <a:r>
              <a:rPr lang="en-US" sz="2000" b="0" i="1" u="none" strike="noStrike" dirty="0" err="1">
                <a:effectLst/>
                <a:latin typeface="Times New Roman" panose="02020603050405020304" pitchFamily="18" charset="0"/>
                <a:cs typeface="Times New Roman" panose="02020603050405020304" pitchFamily="18" charset="0"/>
              </a:rPr>
              <a:t>communiste</a:t>
            </a:r>
            <a:r>
              <a:rPr lang="en-US" sz="2000" b="0" i="0" u="none" strike="noStrike" dirty="0">
                <a:effectLst/>
                <a:latin typeface="Times New Roman" panose="02020603050405020304" pitchFamily="18" charset="0"/>
                <a:cs typeface="Times New Roman" panose="02020603050405020304" pitchFamily="18" charset="0"/>
              </a:rPr>
              <a:t>(1848), qui </a:t>
            </a:r>
            <a:r>
              <a:rPr lang="en-US" sz="2000" b="0" i="0" u="none" strike="noStrike" dirty="0" err="1">
                <a:effectLst/>
                <a:latin typeface="Times New Roman" panose="02020603050405020304" pitchFamily="18" charset="0"/>
                <a:cs typeface="Times New Roman" panose="02020603050405020304" pitchFamily="18" charset="0"/>
              </a:rPr>
              <a:t>appelle</a:t>
            </a:r>
            <a:r>
              <a:rPr lang="en-US" sz="2000" b="0" i="0" u="none" strike="noStrike" dirty="0">
                <a:effectLst/>
                <a:latin typeface="Times New Roman" panose="02020603050405020304" pitchFamily="18" charset="0"/>
                <a:cs typeface="Times New Roman" panose="02020603050405020304" pitchFamily="18" charset="0"/>
              </a:rPr>
              <a:t> à la </a:t>
            </a:r>
            <a:r>
              <a:rPr lang="en-US" sz="2000" b="0" i="0" u="none" strike="noStrike" dirty="0" err="1">
                <a:effectLst/>
                <a:latin typeface="Times New Roman" panose="02020603050405020304" pitchFamily="18" charset="0"/>
                <a:cs typeface="Times New Roman" panose="02020603050405020304" pitchFamily="18" charset="0"/>
              </a:rPr>
              <a:t>lutte</a:t>
            </a:r>
            <a:r>
              <a:rPr lang="en-US" sz="2000" b="0" i="0" u="none" strike="noStrike" dirty="0">
                <a:effectLst/>
                <a:latin typeface="Times New Roman" panose="02020603050405020304" pitchFamily="18" charset="0"/>
                <a:cs typeface="Times New Roman" panose="02020603050405020304" pitchFamily="18" charset="0"/>
              </a:rPr>
              <a:t> des classes pour </a:t>
            </a:r>
            <a:r>
              <a:rPr lang="en-US" sz="2000" b="0" i="0" u="none" strike="noStrike" dirty="0" err="1">
                <a:effectLst/>
                <a:latin typeface="Times New Roman" panose="02020603050405020304" pitchFamily="18" charset="0"/>
                <a:cs typeface="Times New Roman" panose="02020603050405020304" pitchFamily="18" charset="0"/>
              </a:rPr>
              <a:t>renverser</a:t>
            </a:r>
            <a:r>
              <a:rPr lang="en-US" sz="2000" b="0" i="0" u="none" strike="noStrike" dirty="0">
                <a:effectLst/>
                <a:latin typeface="Times New Roman" panose="02020603050405020304" pitchFamily="18" charset="0"/>
                <a:cs typeface="Times New Roman" panose="02020603050405020304" pitchFamily="18" charset="0"/>
              </a:rPr>
              <a:t> le </a:t>
            </a:r>
            <a:r>
              <a:rPr lang="en-US" sz="2000" b="0" i="0" u="none" strike="noStrike" dirty="0" err="1">
                <a:effectLst/>
                <a:latin typeface="Times New Roman" panose="02020603050405020304" pitchFamily="18" charset="0"/>
                <a:cs typeface="Times New Roman" panose="02020603050405020304" pitchFamily="18" charset="0"/>
              </a:rPr>
              <a:t>capitalisme</a:t>
            </a:r>
            <a:r>
              <a:rPr lang="en-US" sz="2000" b="0" i="0" u="none" strike="noStrike" dirty="0">
                <a:effectLst/>
                <a:latin typeface="Times New Roman" panose="02020603050405020304" pitchFamily="18" charset="0"/>
                <a:cs typeface="Times New Roman" panose="02020603050405020304" pitchFamily="18" charset="0"/>
              </a:rPr>
              <a:t>. Marx </a:t>
            </a:r>
            <a:r>
              <a:rPr lang="en-US" sz="2000" b="0" i="0" u="none" strike="noStrike" dirty="0" err="1">
                <a:effectLst/>
                <a:latin typeface="Times New Roman" panose="02020603050405020304" pitchFamily="18" charset="0"/>
                <a:cs typeface="Times New Roman" panose="02020603050405020304" pitchFamily="18" charset="0"/>
              </a:rPr>
              <a:t>est</a:t>
            </a:r>
            <a:r>
              <a:rPr lang="en-US" sz="2000" b="0" i="0" u="none" strike="noStrike" dirty="0">
                <a:effectLst/>
                <a:latin typeface="Times New Roman" panose="02020603050405020304" pitchFamily="18" charset="0"/>
                <a:cs typeface="Times New Roman" panose="02020603050405020304" pitchFamily="18" charset="0"/>
              </a:rPr>
              <a:t> surtout </a:t>
            </a:r>
            <a:r>
              <a:rPr lang="en-US" sz="2000" b="0" i="0" u="none" strike="noStrike" dirty="0" err="1">
                <a:effectLst/>
                <a:latin typeface="Times New Roman" panose="02020603050405020304" pitchFamily="18" charset="0"/>
                <a:cs typeface="Times New Roman" panose="02020603050405020304" pitchFamily="18" charset="0"/>
              </a:rPr>
              <a:t>connu</a:t>
            </a:r>
            <a:r>
              <a:rPr lang="en-US" sz="2000" b="0" i="0" u="none" strike="noStrike" dirty="0">
                <a:effectLst/>
                <a:latin typeface="Times New Roman" panose="02020603050405020304" pitchFamily="18" charset="0"/>
                <a:cs typeface="Times New Roman" panose="02020603050405020304" pitchFamily="18" charset="0"/>
              </a:rPr>
              <a:t> pour son </a:t>
            </a:r>
            <a:r>
              <a:rPr lang="en-US" sz="2000" b="0" i="0" u="none" strike="noStrike" dirty="0" err="1">
                <a:effectLst/>
                <a:latin typeface="Times New Roman" panose="02020603050405020304" pitchFamily="18" charset="0"/>
                <a:cs typeface="Times New Roman" panose="02020603050405020304" pitchFamily="18" charset="0"/>
              </a:rPr>
              <a:t>ouvrage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majeur</a:t>
            </a:r>
            <a:r>
              <a:rPr lang="en-US" sz="2000" b="0" i="0" u="none" strike="noStrike" dirty="0">
                <a:effectLst/>
                <a:latin typeface="Times New Roman" panose="02020603050405020304" pitchFamily="18" charset="0"/>
                <a:cs typeface="Times New Roman" panose="02020603050405020304" pitchFamily="18" charset="0"/>
              </a:rPr>
              <a:t> </a:t>
            </a:r>
            <a:r>
              <a:rPr lang="en-US" sz="2000" b="0" i="1" u="none" strike="noStrike" dirty="0">
                <a:effectLst/>
                <a:latin typeface="Times New Roman" panose="02020603050405020304" pitchFamily="18" charset="0"/>
                <a:cs typeface="Times New Roman" panose="02020603050405020304" pitchFamily="18" charset="0"/>
              </a:rPr>
              <a:t>Le Capital</a:t>
            </a:r>
            <a:r>
              <a:rPr lang="en-US" sz="2000" b="0" i="0" u="none" strike="noStrike" dirty="0">
                <a:effectLst/>
                <a:latin typeface="Times New Roman" panose="02020603050405020304" pitchFamily="18" charset="0"/>
                <a:cs typeface="Times New Roman" panose="02020603050405020304" pitchFamily="18" charset="0"/>
              </a:rPr>
              <a:t> (1867), </a:t>
            </a:r>
            <a:r>
              <a:rPr lang="en-US" sz="2000" b="0" i="0" u="none" strike="noStrike" dirty="0" err="1">
                <a:effectLst/>
                <a:latin typeface="Times New Roman" panose="02020603050405020304" pitchFamily="18" charset="0"/>
                <a:cs typeface="Times New Roman" panose="02020603050405020304" pitchFamily="18" charset="0"/>
              </a:rPr>
              <a:t>où</a:t>
            </a:r>
            <a:r>
              <a:rPr lang="en-US" sz="2000" b="0" i="0" u="none" strike="noStrike" dirty="0">
                <a:effectLst/>
                <a:latin typeface="Times New Roman" panose="02020603050405020304" pitchFamily="18" charset="0"/>
                <a:cs typeface="Times New Roman" panose="02020603050405020304" pitchFamily="18" charset="0"/>
              </a:rPr>
              <a:t> il </a:t>
            </a:r>
            <a:r>
              <a:rPr lang="en-US" sz="2000" b="0" i="0" u="none" strike="noStrike" dirty="0" err="1">
                <a:effectLst/>
                <a:latin typeface="Times New Roman" panose="02020603050405020304" pitchFamily="18" charset="0"/>
                <a:cs typeface="Times New Roman" panose="02020603050405020304" pitchFamily="18" charset="0"/>
              </a:rPr>
              <a:t>analyse</a:t>
            </a:r>
            <a:r>
              <a:rPr lang="en-US" sz="2000" b="0" i="0" u="none" strike="noStrike" dirty="0">
                <a:effectLst/>
                <a:latin typeface="Times New Roman" panose="02020603050405020304" pitchFamily="18" charset="0"/>
                <a:cs typeface="Times New Roman" panose="02020603050405020304" pitchFamily="18" charset="0"/>
              </a:rPr>
              <a:t> les </a:t>
            </a:r>
            <a:r>
              <a:rPr lang="en-US" sz="2000" b="0" i="0" u="none" strike="noStrike" dirty="0" err="1">
                <a:effectLst/>
                <a:latin typeface="Times New Roman" panose="02020603050405020304" pitchFamily="18" charset="0"/>
                <a:cs typeface="Times New Roman" panose="02020603050405020304" pitchFamily="18" charset="0"/>
              </a:rPr>
              <a:t>mécanismes</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d’exploitation</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inhérents</a:t>
            </a:r>
            <a:r>
              <a:rPr lang="en-US" sz="2000" b="0" i="0" u="none" strike="noStrike" dirty="0">
                <a:effectLst/>
                <a:latin typeface="Times New Roman" panose="02020603050405020304" pitchFamily="18" charset="0"/>
                <a:cs typeface="Times New Roman" panose="02020603050405020304" pitchFamily="18" charset="0"/>
              </a:rPr>
              <a:t> au </a:t>
            </a:r>
            <a:r>
              <a:rPr lang="en-US" sz="2000" b="0" i="0" u="none" strike="noStrike" dirty="0" err="1">
                <a:effectLst/>
                <a:latin typeface="Times New Roman" panose="02020603050405020304" pitchFamily="18" charset="0"/>
                <a:cs typeface="Times New Roman" panose="02020603050405020304" pitchFamily="18" charset="0"/>
              </a:rPr>
              <a:t>système</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capitaliste</a:t>
            </a:r>
            <a:r>
              <a:rPr lang="en-US" sz="2000" b="0" i="0" u="none" strike="noStrike" dirty="0">
                <a:effectLst/>
                <a:latin typeface="Times New Roman" panose="02020603050405020304" pitchFamily="18" charset="0"/>
                <a:cs typeface="Times New Roman" panose="02020603050405020304" pitchFamily="18" charset="0"/>
              </a:rPr>
              <a:t> et la </a:t>
            </a:r>
            <a:r>
              <a:rPr lang="en-US" sz="2000" b="0" i="0" u="none" strike="noStrike" dirty="0" err="1">
                <a:effectLst/>
                <a:latin typeface="Times New Roman" panose="02020603050405020304" pitchFamily="18" charset="0"/>
                <a:cs typeface="Times New Roman" panose="02020603050405020304" pitchFamily="18" charset="0"/>
              </a:rPr>
              <a:t>théorie</a:t>
            </a:r>
            <a:r>
              <a:rPr lang="en-US" sz="2000" b="0" i="0" u="none" strike="noStrike" dirty="0">
                <a:effectLst/>
                <a:latin typeface="Times New Roman" panose="02020603050405020304" pitchFamily="18" charset="0"/>
                <a:cs typeface="Times New Roman" panose="02020603050405020304" pitchFamily="18" charset="0"/>
              </a:rPr>
              <a:t> de la </a:t>
            </a:r>
            <a:r>
              <a:rPr lang="en-US" sz="2000" b="0" i="0" u="none" strike="noStrike" dirty="0" err="1">
                <a:effectLst/>
                <a:latin typeface="Times New Roman" panose="02020603050405020304" pitchFamily="18" charset="0"/>
                <a:cs typeface="Times New Roman" panose="02020603050405020304" pitchFamily="18" charset="0"/>
              </a:rPr>
              <a:t>valeur</a:t>
            </a:r>
            <a:r>
              <a:rPr lang="en-US" sz="2000" b="0" i="0" u="none" strike="noStrike" dirty="0">
                <a:effectLst/>
                <a:latin typeface="Times New Roman" panose="02020603050405020304" pitchFamily="18" charset="0"/>
                <a:cs typeface="Times New Roman" panose="02020603050405020304" pitchFamily="18" charset="0"/>
              </a:rPr>
              <a:t>-travail. Il a </a:t>
            </a:r>
            <a:r>
              <a:rPr lang="en-US" sz="2000" b="0" i="0" u="none" strike="noStrike" dirty="0" err="1">
                <a:effectLst/>
                <a:latin typeface="Times New Roman" panose="02020603050405020304" pitchFamily="18" charset="0"/>
                <a:cs typeface="Times New Roman" panose="02020603050405020304" pitchFamily="18" charset="0"/>
              </a:rPr>
              <a:t>développé</a:t>
            </a:r>
            <a:r>
              <a:rPr lang="en-US" sz="2000" b="0" i="0" u="none" strike="noStrike" dirty="0">
                <a:effectLst/>
                <a:latin typeface="Times New Roman" panose="02020603050405020304" pitchFamily="18" charset="0"/>
                <a:cs typeface="Times New Roman" panose="02020603050405020304" pitchFamily="18" charset="0"/>
              </a:rPr>
              <a:t> des concepts </a:t>
            </a:r>
            <a:r>
              <a:rPr lang="en-US" sz="2000" b="0" i="0" u="none" strike="noStrike" dirty="0" err="1">
                <a:effectLst/>
                <a:latin typeface="Times New Roman" panose="02020603050405020304" pitchFamily="18" charset="0"/>
                <a:cs typeface="Times New Roman" panose="02020603050405020304" pitchFamily="18" charset="0"/>
              </a:rPr>
              <a:t>tels</a:t>
            </a:r>
            <a:r>
              <a:rPr lang="en-US" sz="2000" b="0" i="0" u="none" strike="noStrike" dirty="0">
                <a:effectLst/>
                <a:latin typeface="Times New Roman" panose="02020603050405020304" pitchFamily="18" charset="0"/>
                <a:cs typeface="Times New Roman" panose="02020603050405020304" pitchFamily="18" charset="0"/>
              </a:rPr>
              <a:t> que la </a:t>
            </a:r>
            <a:r>
              <a:rPr lang="en-US" sz="2000" b="0" i="0" u="none" strike="noStrike" dirty="0" err="1">
                <a:effectLst/>
                <a:latin typeface="Times New Roman" panose="02020603050405020304" pitchFamily="18" charset="0"/>
                <a:cs typeface="Times New Roman" panose="02020603050405020304" pitchFamily="18" charset="0"/>
              </a:rPr>
              <a:t>lutte</a:t>
            </a:r>
            <a:r>
              <a:rPr lang="en-US" sz="2000" b="0" i="0" u="none" strike="noStrike" dirty="0">
                <a:effectLst/>
                <a:latin typeface="Times New Roman" panose="02020603050405020304" pitchFamily="18" charset="0"/>
                <a:cs typeface="Times New Roman" panose="02020603050405020304" pitchFamily="18" charset="0"/>
              </a:rPr>
              <a:t> des classes, la plus-value et </a:t>
            </a:r>
            <a:r>
              <a:rPr lang="en-US" sz="2000" b="0" i="0" u="none" strike="noStrike" dirty="0" err="1">
                <a:effectLst/>
                <a:latin typeface="Times New Roman" panose="02020603050405020304" pitchFamily="18" charset="0"/>
                <a:cs typeface="Times New Roman" panose="02020603050405020304" pitchFamily="18" charset="0"/>
              </a:rPr>
              <a:t>l’aliénation</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Ses</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idées</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ont</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profondément</a:t>
            </a:r>
            <a:r>
              <a:rPr lang="en-US" sz="2000" b="0" i="0" u="none" strike="noStrike" dirty="0">
                <a:effectLst/>
                <a:latin typeface="Times New Roman" panose="02020603050405020304" pitchFamily="18" charset="0"/>
                <a:cs typeface="Times New Roman" panose="02020603050405020304" pitchFamily="18" charset="0"/>
              </a:rPr>
              <a:t> </a:t>
            </a:r>
            <a:r>
              <a:rPr lang="en-US" sz="2000" b="0" i="0" u="none" strike="noStrike" dirty="0" err="1">
                <a:effectLst/>
                <a:latin typeface="Times New Roman" panose="02020603050405020304" pitchFamily="18" charset="0"/>
                <a:cs typeface="Times New Roman" panose="02020603050405020304" pitchFamily="18" charset="0"/>
              </a:rPr>
              <a:t>influencé</a:t>
            </a:r>
            <a:r>
              <a:rPr lang="en-US" sz="2000" b="0" i="0" u="none" strike="noStrike" dirty="0">
                <a:effectLst/>
                <a:latin typeface="Times New Roman" panose="02020603050405020304" pitchFamily="18" charset="0"/>
                <a:cs typeface="Times New Roman" panose="02020603050405020304" pitchFamily="18" charset="0"/>
              </a:rPr>
              <a:t> les </a:t>
            </a:r>
            <a:r>
              <a:rPr lang="en-US" sz="2000" b="0" i="0" u="none" strike="noStrike" dirty="0" err="1">
                <a:effectLst/>
                <a:latin typeface="Times New Roman" panose="02020603050405020304" pitchFamily="18" charset="0"/>
                <a:cs typeface="Times New Roman" panose="02020603050405020304" pitchFamily="18" charset="0"/>
              </a:rPr>
              <a:t>mouvements</a:t>
            </a:r>
            <a:r>
              <a:rPr lang="en-US" sz="2000" b="0" i="0" u="none" strike="noStrike" dirty="0">
                <a:effectLst/>
                <a:latin typeface="Times New Roman" panose="02020603050405020304" pitchFamily="18" charset="0"/>
                <a:cs typeface="Times New Roman" panose="02020603050405020304" pitchFamily="18" charset="0"/>
              </a:rPr>
              <a:t> politiques et </a:t>
            </a:r>
            <a:r>
              <a:rPr lang="en-US" sz="2000" b="0" i="0" u="none" strike="noStrike" dirty="0" err="1">
                <a:effectLst/>
                <a:latin typeface="Times New Roman" panose="02020603050405020304" pitchFamily="18" charset="0"/>
                <a:cs typeface="Times New Roman" panose="02020603050405020304" pitchFamily="18" charset="0"/>
              </a:rPr>
              <a:t>révolutionnaires</a:t>
            </a:r>
            <a:r>
              <a:rPr lang="en-US" sz="2000" b="0" i="0" u="none" strike="noStrike" dirty="0">
                <a:effectLst/>
                <a:latin typeface="Times New Roman" panose="02020603050405020304" pitchFamily="18" charset="0"/>
                <a:cs typeface="Times New Roman" panose="02020603050405020304" pitchFamily="18" charset="0"/>
              </a:rPr>
              <a:t> du </a:t>
            </a:r>
            <a:r>
              <a:rPr lang="en-US" sz="2000" b="0" i="0" u="none" strike="noStrike" dirty="0" err="1">
                <a:effectLst/>
                <a:latin typeface="Times New Roman" panose="02020603050405020304" pitchFamily="18" charset="0"/>
                <a:cs typeface="Times New Roman" panose="02020603050405020304" pitchFamily="18" charset="0"/>
              </a:rPr>
              <a:t>XXe</a:t>
            </a:r>
            <a:r>
              <a:rPr lang="en-US" sz="2000" b="0" i="0" u="none" strike="noStrike" dirty="0">
                <a:effectLst/>
                <a:latin typeface="Times New Roman" panose="02020603050405020304" pitchFamily="18" charset="0"/>
                <a:cs typeface="Times New Roman" panose="02020603050405020304" pitchFamily="18" charset="0"/>
              </a:rPr>
              <a:t> siècle, </a:t>
            </a:r>
            <a:r>
              <a:rPr lang="en-US" sz="2000" b="0" i="0" u="none" strike="noStrike" dirty="0" err="1">
                <a:effectLst/>
                <a:latin typeface="Times New Roman" panose="02020603050405020304" pitchFamily="18" charset="0"/>
                <a:cs typeface="Times New Roman" panose="02020603050405020304" pitchFamily="18" charset="0"/>
              </a:rPr>
              <a:t>notamment</a:t>
            </a:r>
            <a:r>
              <a:rPr lang="en-US" sz="2000" b="0" i="0" u="none" strike="noStrike" dirty="0">
                <a:effectLst/>
                <a:latin typeface="Times New Roman" panose="02020603050405020304" pitchFamily="18" charset="0"/>
                <a:cs typeface="Times New Roman" panose="02020603050405020304" pitchFamily="18" charset="0"/>
              </a:rPr>
              <a:t> le </a:t>
            </a:r>
            <a:r>
              <a:rPr lang="en-US" sz="2000" b="0" i="0" u="none" strike="noStrike" dirty="0" err="1">
                <a:effectLst/>
                <a:latin typeface="Times New Roman" panose="02020603050405020304" pitchFamily="18" charset="0"/>
                <a:cs typeface="Times New Roman" panose="02020603050405020304" pitchFamily="18" charset="0"/>
              </a:rPr>
              <a:t>communisme</a:t>
            </a:r>
            <a:r>
              <a:rPr lang="en-US" sz="2000" b="0" i="0" u="none" strike="noStrike" dirty="0">
                <a:effectLst/>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KARL MARX - FRIEDRICH ENGELS">
            <a:extLst>
              <a:ext uri="{FF2B5EF4-FFF2-40B4-BE49-F238E27FC236}">
                <a16:creationId xmlns:a16="http://schemas.microsoft.com/office/drawing/2014/main" id="{0C94B6DE-32ED-8344-4006-F7E2395F902C}"/>
              </a:ext>
            </a:extLst>
          </p:cNvPr>
          <p:cNvPicPr>
            <a:picLocks noChangeAspect="1"/>
          </p:cNvPicPr>
          <p:nvPr/>
        </p:nvPicPr>
        <p:blipFill>
          <a:blip r:embed="rId2">
            <a:extLst>
              <a:ext uri="{28A0092B-C50C-407E-A947-70E740481C1C}">
                <a14:useLocalDpi xmlns:a14="http://schemas.microsoft.com/office/drawing/2010/main" val="0"/>
              </a:ext>
            </a:extLst>
          </a:blip>
          <a:srcRect l="49954" r="2" b="9779"/>
          <a:stretch/>
        </p:blipFill>
        <p:spPr bwMode="auto">
          <a:xfrm>
            <a:off x="6374402" y="737488"/>
            <a:ext cx="4777393" cy="5383025"/>
          </a:xfrm>
          <a:prstGeom prst="rect">
            <a:avLst/>
          </a:prstGeom>
          <a:noFill/>
        </p:spPr>
      </p:pic>
    </p:spTree>
    <p:extLst>
      <p:ext uri="{BB962C8B-B14F-4D97-AF65-F5344CB8AC3E}">
        <p14:creationId xmlns:p14="http://schemas.microsoft.com/office/powerpoint/2010/main" val="2597438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9C2CFC-E9EF-544E-B6C1-67B500B49DF4}"/>
              </a:ext>
            </a:extLst>
          </p:cNvPr>
          <p:cNvSpPr>
            <a:spLocks noGrp="1"/>
          </p:cNvSpPr>
          <p:nvPr>
            <p:ph type="title"/>
          </p:nvPr>
        </p:nvSpPr>
        <p:spPr/>
        <p:txBody>
          <a:bodyPr/>
          <a:lstStyle/>
          <a:p>
            <a:pPr algn="ctr"/>
            <a:r>
              <a:rPr lang="fr-FR" b="1" i="1"/>
              <a:t>Manifeste du parti communiste </a:t>
            </a:r>
          </a:p>
        </p:txBody>
      </p:sp>
      <p:pic>
        <p:nvPicPr>
          <p:cNvPr id="4" name="Espace réservé du contenu 3">
            <a:extLst>
              <a:ext uri="{FF2B5EF4-FFF2-40B4-BE49-F238E27FC236}">
                <a16:creationId xmlns:a16="http://schemas.microsoft.com/office/drawing/2014/main" id="{0427B288-9B66-9F42-B256-93FA8296C36F}"/>
              </a:ext>
            </a:extLst>
          </p:cNvPr>
          <p:cNvPicPr>
            <a:picLocks noGrp="1" noChangeAspect="1"/>
          </p:cNvPicPr>
          <p:nvPr>
            <p:ph idx="1"/>
          </p:nvPr>
        </p:nvPicPr>
        <p:blipFill>
          <a:blip r:embed="rId3"/>
          <a:stretch>
            <a:fillRect/>
          </a:stretch>
        </p:blipFill>
        <p:spPr>
          <a:xfrm>
            <a:off x="4845616" y="1825625"/>
            <a:ext cx="2500768" cy="4351338"/>
          </a:xfrm>
        </p:spPr>
      </p:pic>
    </p:spTree>
    <p:extLst>
      <p:ext uri="{BB962C8B-B14F-4D97-AF65-F5344CB8AC3E}">
        <p14:creationId xmlns:p14="http://schemas.microsoft.com/office/powerpoint/2010/main" val="180363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8D923E-4437-AA40-ACF4-A883ACBAC1B5}"/>
              </a:ext>
            </a:extLst>
          </p:cNvPr>
          <p:cNvSpPr>
            <a:spLocks noGrp="1"/>
          </p:cNvSpPr>
          <p:nvPr>
            <p:ph type="title"/>
          </p:nvPr>
        </p:nvSpPr>
        <p:spPr/>
        <p:txBody>
          <a:bodyPr>
            <a:normAutofit/>
          </a:bodyPr>
          <a:lstStyle/>
          <a:p>
            <a:pPr algn="ctr"/>
            <a:r>
              <a:rPr lang="fr-FR" sz="3200" b="1" i="1"/>
              <a:t>Manifeste du parti communiste</a:t>
            </a:r>
            <a:r>
              <a:rPr lang="fr-FR" sz="3200" b="1"/>
              <a:t> – questions</a:t>
            </a:r>
          </a:p>
        </p:txBody>
      </p:sp>
      <p:sp>
        <p:nvSpPr>
          <p:cNvPr id="3" name="Espace réservé du contenu 2">
            <a:extLst>
              <a:ext uri="{FF2B5EF4-FFF2-40B4-BE49-F238E27FC236}">
                <a16:creationId xmlns:a16="http://schemas.microsoft.com/office/drawing/2014/main" id="{0EC9245F-44E9-A04B-82DE-3E0DC7482E2F}"/>
              </a:ext>
            </a:extLst>
          </p:cNvPr>
          <p:cNvSpPr>
            <a:spLocks noGrp="1"/>
          </p:cNvSpPr>
          <p:nvPr>
            <p:ph idx="1"/>
          </p:nvPr>
        </p:nvSpPr>
        <p:spPr>
          <a:xfrm>
            <a:off x="838200" y="1825624"/>
            <a:ext cx="10515600" cy="4916551"/>
          </a:xfrm>
        </p:spPr>
        <p:txBody>
          <a:bodyPr>
            <a:normAutofit fontScale="85000" lnSpcReduction="10000"/>
          </a:bodyPr>
          <a:lstStyle/>
          <a:p>
            <a:pPr marL="0" indent="0" algn="just">
              <a:lnSpc>
                <a:spcPct val="170000"/>
              </a:lnSpc>
              <a:spcBef>
                <a:spcPts val="0"/>
              </a:spcBef>
              <a:buNone/>
            </a:pPr>
            <a:r>
              <a:rPr lang="fr-FR" sz="2000" dirty="0"/>
              <a:t>1. Marx vit à l’époque de la révolution industrielle. Qu’est-ce que la révolution industrielle? Quelles sont ses conséquences?</a:t>
            </a:r>
          </a:p>
          <a:p>
            <a:pPr marL="0" indent="0" algn="just">
              <a:lnSpc>
                <a:spcPct val="170000"/>
              </a:lnSpc>
              <a:spcBef>
                <a:spcPts val="0"/>
              </a:spcBef>
              <a:buNone/>
            </a:pPr>
            <a:r>
              <a:rPr lang="fr-FR" sz="2000" b="1" dirty="0">
                <a:solidFill>
                  <a:schemeClr val="accent1"/>
                </a:solidFill>
              </a:rPr>
              <a:t>Transformation importante et brutale dans la manière de produire des biens. Forte augmentation de la production, exode rural et croissance urbaine, destruction de la planète (pollution). </a:t>
            </a:r>
          </a:p>
          <a:p>
            <a:pPr marL="0" indent="0" algn="just">
              <a:lnSpc>
                <a:spcPct val="170000"/>
              </a:lnSpc>
              <a:spcBef>
                <a:spcPts val="0"/>
              </a:spcBef>
              <a:buNone/>
            </a:pPr>
            <a:r>
              <a:rPr lang="fr-FR" sz="2000" dirty="0"/>
              <a:t>2. Marx propose une analyse historique de la société humaine. Laquelle? (Extraits) </a:t>
            </a:r>
          </a:p>
          <a:p>
            <a:pPr marL="0" indent="0" algn="just">
              <a:lnSpc>
                <a:spcPct val="170000"/>
              </a:lnSpc>
              <a:spcBef>
                <a:spcPts val="0"/>
              </a:spcBef>
              <a:buNone/>
            </a:pPr>
            <a:r>
              <a:rPr lang="fr-FR" sz="2000" b="1" dirty="0">
                <a:solidFill>
                  <a:schemeClr val="accent1"/>
                </a:solidFill>
              </a:rPr>
              <a:t>Lutte des classes: exploitants </a:t>
            </a:r>
            <a:r>
              <a:rPr lang="fr-FR" sz="2000" b="1" i="1" dirty="0">
                <a:solidFill>
                  <a:schemeClr val="accent1"/>
                </a:solidFill>
              </a:rPr>
              <a:t>vs</a:t>
            </a:r>
            <a:r>
              <a:rPr lang="fr-FR" sz="2000" b="1" dirty="0">
                <a:solidFill>
                  <a:schemeClr val="accent1"/>
                </a:solidFill>
              </a:rPr>
              <a:t> exploités =&gt; moteur de l’Histoire.</a:t>
            </a:r>
          </a:p>
          <a:p>
            <a:pPr marL="0" indent="0" algn="just">
              <a:lnSpc>
                <a:spcPct val="170000"/>
              </a:lnSpc>
              <a:spcBef>
                <a:spcPts val="0"/>
              </a:spcBef>
              <a:buNone/>
            </a:pPr>
            <a:r>
              <a:rPr lang="fr-FR" sz="2000" b="1" dirty="0">
                <a:solidFill>
                  <a:schemeClr val="accent1"/>
                </a:solidFill>
              </a:rPr>
              <a:t>XIXe s.: bourgeoisie capitaliste </a:t>
            </a:r>
            <a:r>
              <a:rPr lang="fr-FR" sz="2000" b="1" i="1" dirty="0">
                <a:solidFill>
                  <a:schemeClr val="accent1"/>
                </a:solidFill>
              </a:rPr>
              <a:t>vs</a:t>
            </a:r>
            <a:r>
              <a:rPr lang="fr-FR" sz="2000" b="1" dirty="0">
                <a:solidFill>
                  <a:schemeClr val="accent1"/>
                </a:solidFill>
              </a:rPr>
              <a:t> prolétariat ouvrier (Révolution industrielle =&gt; inégalités). </a:t>
            </a:r>
          </a:p>
          <a:p>
            <a:pPr marL="0" indent="0" algn="just">
              <a:lnSpc>
                <a:spcPct val="170000"/>
              </a:lnSpc>
              <a:spcBef>
                <a:spcPts val="0"/>
              </a:spcBef>
              <a:buNone/>
            </a:pPr>
            <a:r>
              <a:rPr lang="fr-FR" sz="2000" dirty="0"/>
              <a:t>3. Selon Marx, sur quel aspect économique repose l’oppression du prolétariat par la bourgeoisie? (Extraits)</a:t>
            </a:r>
          </a:p>
          <a:p>
            <a:pPr marL="0" indent="0" algn="just">
              <a:lnSpc>
                <a:spcPct val="170000"/>
              </a:lnSpc>
              <a:spcBef>
                <a:spcPts val="0"/>
              </a:spcBef>
              <a:buNone/>
            </a:pPr>
            <a:r>
              <a:rPr lang="fr-FR" sz="2000" b="1" dirty="0">
                <a:solidFill>
                  <a:schemeClr val="accent1"/>
                </a:solidFill>
              </a:rPr>
              <a:t>La propriété privée des moyens de production, le capital (mines, usines, machines, etc.), et l’argent.</a:t>
            </a:r>
          </a:p>
        </p:txBody>
      </p:sp>
    </p:spTree>
    <p:extLst>
      <p:ext uri="{BB962C8B-B14F-4D97-AF65-F5344CB8AC3E}">
        <p14:creationId xmlns:p14="http://schemas.microsoft.com/office/powerpoint/2010/main" val="41112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8D923E-4437-AA40-ACF4-A883ACBAC1B5}"/>
              </a:ext>
            </a:extLst>
          </p:cNvPr>
          <p:cNvSpPr>
            <a:spLocks noGrp="1"/>
          </p:cNvSpPr>
          <p:nvPr>
            <p:ph type="title"/>
          </p:nvPr>
        </p:nvSpPr>
        <p:spPr/>
        <p:txBody>
          <a:bodyPr>
            <a:normAutofit/>
          </a:bodyPr>
          <a:lstStyle/>
          <a:p>
            <a:pPr algn="ctr"/>
            <a:r>
              <a:rPr lang="fr-FR" sz="3200" b="1" i="1"/>
              <a:t>Manifeste du parti communiste</a:t>
            </a:r>
            <a:r>
              <a:rPr lang="fr-FR" sz="3200" b="1"/>
              <a:t> – questions</a:t>
            </a:r>
          </a:p>
        </p:txBody>
      </p:sp>
      <p:sp>
        <p:nvSpPr>
          <p:cNvPr id="3" name="Espace réservé du contenu 2">
            <a:extLst>
              <a:ext uri="{FF2B5EF4-FFF2-40B4-BE49-F238E27FC236}">
                <a16:creationId xmlns:a16="http://schemas.microsoft.com/office/drawing/2014/main" id="{0EC9245F-44E9-A04B-82DE-3E0DC7482E2F}"/>
              </a:ext>
            </a:extLst>
          </p:cNvPr>
          <p:cNvSpPr>
            <a:spLocks noGrp="1"/>
          </p:cNvSpPr>
          <p:nvPr>
            <p:ph idx="1"/>
          </p:nvPr>
        </p:nvSpPr>
        <p:spPr>
          <a:xfrm>
            <a:off x="838200" y="1825624"/>
            <a:ext cx="10515600" cy="4916551"/>
          </a:xfrm>
        </p:spPr>
        <p:txBody>
          <a:bodyPr>
            <a:normAutofit/>
          </a:bodyPr>
          <a:lstStyle/>
          <a:p>
            <a:pPr marL="0" indent="0" algn="just">
              <a:lnSpc>
                <a:spcPct val="170000"/>
              </a:lnSpc>
              <a:spcBef>
                <a:spcPts val="0"/>
              </a:spcBef>
              <a:buNone/>
            </a:pPr>
            <a:r>
              <a:rPr lang="fr-FR" sz="2000"/>
              <a:t>4. Quelle solution Marx propose-t-il? (Extraits)</a:t>
            </a:r>
          </a:p>
          <a:p>
            <a:pPr marL="0" indent="0" algn="just">
              <a:lnSpc>
                <a:spcPct val="170000"/>
              </a:lnSpc>
              <a:spcBef>
                <a:spcPts val="0"/>
              </a:spcBef>
              <a:buNone/>
            </a:pPr>
            <a:r>
              <a:rPr lang="fr-FR" sz="2000" b="1">
                <a:solidFill>
                  <a:schemeClr val="accent1"/>
                </a:solidFill>
              </a:rPr>
              <a:t>Révolution des ouvriers (monde entier) + conquête du pouvoir politique (« Dictature du prolétariat ») + abolition propriété privée des moyens de production. </a:t>
            </a:r>
          </a:p>
          <a:p>
            <a:pPr marL="0" indent="0" algn="just">
              <a:lnSpc>
                <a:spcPct val="170000"/>
              </a:lnSpc>
              <a:spcBef>
                <a:spcPts val="0"/>
              </a:spcBef>
              <a:buNone/>
            </a:pPr>
            <a:r>
              <a:rPr lang="fr-FR" sz="2000"/>
              <a:t>5. Comment comprendre le terme « communiste »? (Extraits)</a:t>
            </a:r>
          </a:p>
          <a:p>
            <a:pPr marL="0" indent="0" algn="just">
              <a:lnSpc>
                <a:spcPct val="170000"/>
              </a:lnSpc>
              <a:spcBef>
                <a:spcPts val="0"/>
              </a:spcBef>
              <a:buNone/>
            </a:pPr>
            <a:r>
              <a:rPr lang="fr-FR" sz="2000" b="1">
                <a:solidFill>
                  <a:schemeClr val="accent1"/>
                </a:solidFill>
              </a:rPr>
              <a:t>Communistes veulent abolir la propriété privée des moyens de production pour les mettre en commun =&gt; communistes. </a:t>
            </a:r>
          </a:p>
        </p:txBody>
      </p:sp>
    </p:spTree>
    <p:extLst>
      <p:ext uri="{BB962C8B-B14F-4D97-AF65-F5344CB8AC3E}">
        <p14:creationId xmlns:p14="http://schemas.microsoft.com/office/powerpoint/2010/main" val="87132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98C669-D8B0-DE75-080E-3DD0BF823CEA}"/>
              </a:ext>
            </a:extLst>
          </p:cNvPr>
          <p:cNvSpPr>
            <a:spLocks noGrp="1"/>
          </p:cNvSpPr>
          <p:nvPr>
            <p:ph type="title"/>
          </p:nvPr>
        </p:nvSpPr>
        <p:spPr/>
        <p:txBody>
          <a:bodyPr>
            <a:normAutofit/>
          </a:bodyPr>
          <a:lstStyle/>
          <a:p>
            <a:r>
              <a:rPr lang="fr-FR" sz="3200" b="1"/>
              <a:t>Qu’était la Russie au début du XX</a:t>
            </a:r>
            <a:r>
              <a:rPr lang="fr-FR" sz="3200" b="1" baseline="30000"/>
              <a:t>e</a:t>
            </a:r>
            <a:r>
              <a:rPr lang="fr-FR" sz="3200" b="1"/>
              <a:t> siècle? </a:t>
            </a:r>
          </a:p>
        </p:txBody>
      </p:sp>
      <p:sp>
        <p:nvSpPr>
          <p:cNvPr id="7" name="Espace réservé du texte 6">
            <a:extLst>
              <a:ext uri="{FF2B5EF4-FFF2-40B4-BE49-F238E27FC236}">
                <a16:creationId xmlns:a16="http://schemas.microsoft.com/office/drawing/2014/main" id="{2197476B-7D2E-ACB9-CAE9-8C447B3B6D15}"/>
              </a:ext>
            </a:extLst>
          </p:cNvPr>
          <p:cNvSpPr>
            <a:spLocks noGrp="1"/>
          </p:cNvSpPr>
          <p:nvPr>
            <p:ph type="body" idx="1"/>
          </p:nvPr>
        </p:nvSpPr>
        <p:spPr>
          <a:xfrm>
            <a:off x="836611" y="1206543"/>
            <a:ext cx="5157787" cy="823912"/>
          </a:xfrm>
        </p:spPr>
        <p:txBody>
          <a:bodyPr/>
          <a:lstStyle/>
          <a:p>
            <a:r>
              <a:rPr lang="fr-FR"/>
              <a:t>Un immense empire</a:t>
            </a:r>
          </a:p>
        </p:txBody>
      </p:sp>
      <p:sp>
        <p:nvSpPr>
          <p:cNvPr id="9" name="Espace réservé du texte 8">
            <a:extLst>
              <a:ext uri="{FF2B5EF4-FFF2-40B4-BE49-F238E27FC236}">
                <a16:creationId xmlns:a16="http://schemas.microsoft.com/office/drawing/2014/main" id="{507CB909-6F6A-0AB6-BA1E-1C3BF6E75D34}"/>
              </a:ext>
            </a:extLst>
          </p:cNvPr>
          <p:cNvSpPr>
            <a:spLocks noGrp="1"/>
          </p:cNvSpPr>
          <p:nvPr>
            <p:ph type="body" sz="quarter" idx="3"/>
          </p:nvPr>
        </p:nvSpPr>
        <p:spPr>
          <a:xfrm>
            <a:off x="6169024" y="1206231"/>
            <a:ext cx="5183188" cy="823912"/>
          </a:xfrm>
        </p:spPr>
        <p:txBody>
          <a:bodyPr/>
          <a:lstStyle/>
          <a:p>
            <a:r>
              <a:rPr lang="fr-FR"/>
              <a:t>Une monarchie absolue</a:t>
            </a:r>
          </a:p>
        </p:txBody>
      </p:sp>
      <p:pic>
        <p:nvPicPr>
          <p:cNvPr id="11" name="Espace réservé du contenu 10">
            <a:extLst>
              <a:ext uri="{FF2B5EF4-FFF2-40B4-BE49-F238E27FC236}">
                <a16:creationId xmlns:a16="http://schemas.microsoft.com/office/drawing/2014/main" id="{7ECAA962-74C3-0C07-AADD-71BF804DCB78}"/>
              </a:ext>
            </a:extLst>
          </p:cNvPr>
          <p:cNvPicPr>
            <a:picLocks noGrp="1" noChangeAspect="1"/>
          </p:cNvPicPr>
          <p:nvPr>
            <p:ph sz="half" idx="2"/>
          </p:nvPr>
        </p:nvPicPr>
        <p:blipFill rotWithShape="1">
          <a:blip r:embed="rId3"/>
          <a:srcRect b="16659"/>
          <a:stretch/>
        </p:blipFill>
        <p:spPr>
          <a:xfrm>
            <a:off x="1015205" y="2181656"/>
            <a:ext cx="4800600" cy="2847181"/>
          </a:xfrm>
          <a:prstGeom prst="rect">
            <a:avLst/>
          </a:prstGeom>
        </p:spPr>
      </p:pic>
      <p:pic>
        <p:nvPicPr>
          <p:cNvPr id="12" name="Espace réservé du contenu 3">
            <a:extLst>
              <a:ext uri="{FF2B5EF4-FFF2-40B4-BE49-F238E27FC236}">
                <a16:creationId xmlns:a16="http://schemas.microsoft.com/office/drawing/2014/main" id="{9205E754-D775-7C41-E503-D123001209ED}"/>
              </a:ext>
            </a:extLst>
          </p:cNvPr>
          <p:cNvPicPr>
            <a:picLocks noGrp="1" noChangeAspect="1"/>
          </p:cNvPicPr>
          <p:nvPr>
            <p:ph sz="quarter" idx="4"/>
          </p:nvPr>
        </p:nvPicPr>
        <p:blipFill>
          <a:blip r:embed="rId4"/>
          <a:stretch>
            <a:fillRect/>
          </a:stretch>
        </p:blipFill>
        <p:spPr>
          <a:xfrm>
            <a:off x="7068624" y="2181656"/>
            <a:ext cx="3201811" cy="2826742"/>
          </a:xfrm>
        </p:spPr>
      </p:pic>
      <p:sp>
        <p:nvSpPr>
          <p:cNvPr id="3" name="ZoneTexte 2">
            <a:extLst>
              <a:ext uri="{FF2B5EF4-FFF2-40B4-BE49-F238E27FC236}">
                <a16:creationId xmlns:a16="http://schemas.microsoft.com/office/drawing/2014/main" id="{1A8A225E-E74E-FDBE-3D31-0A6925C46DDD}"/>
              </a:ext>
            </a:extLst>
          </p:cNvPr>
          <p:cNvSpPr txBox="1"/>
          <p:nvPr/>
        </p:nvSpPr>
        <p:spPr>
          <a:xfrm>
            <a:off x="1015205" y="5159911"/>
            <a:ext cx="4800600"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a:t>1/6</a:t>
            </a:r>
            <a:r>
              <a:rPr lang="fr-FR" baseline="30000"/>
              <a:t>e</a:t>
            </a:r>
            <a:r>
              <a:rPr lang="fr-FR"/>
              <a:t> des terres émergées</a:t>
            </a:r>
          </a:p>
          <a:p>
            <a:pPr marL="285750" indent="-285750">
              <a:lnSpc>
                <a:spcPct val="150000"/>
              </a:lnSpc>
              <a:buFont typeface="Arial" panose="020B0604020202020204" pitchFamily="34" charset="0"/>
              <a:buChar char="•"/>
            </a:pPr>
            <a:r>
              <a:rPr lang="fr-FR"/>
              <a:t>170 millions d’habitants</a:t>
            </a:r>
          </a:p>
          <a:p>
            <a:pPr marL="285750" indent="-285750">
              <a:lnSpc>
                <a:spcPct val="150000"/>
              </a:lnSpc>
              <a:buFont typeface="Arial" panose="020B0604020202020204" pitchFamily="34" charset="0"/>
              <a:buChar char="•"/>
            </a:pPr>
            <a:r>
              <a:rPr lang="fr-FR"/>
              <a:t>Economie essentiellement agraire</a:t>
            </a:r>
          </a:p>
          <a:p>
            <a:pPr marL="285750" indent="-285750">
              <a:lnSpc>
                <a:spcPct val="150000"/>
              </a:lnSpc>
              <a:buFont typeface="Arial" panose="020B0604020202020204" pitchFamily="34" charset="0"/>
              <a:buChar char="•"/>
            </a:pPr>
            <a:r>
              <a:rPr lang="fr-FR"/>
              <a:t>Société soumise à d’énormes tensions </a:t>
            </a:r>
          </a:p>
        </p:txBody>
      </p:sp>
      <p:sp>
        <p:nvSpPr>
          <p:cNvPr id="4" name="ZoneTexte 3">
            <a:extLst>
              <a:ext uri="{FF2B5EF4-FFF2-40B4-BE49-F238E27FC236}">
                <a16:creationId xmlns:a16="http://schemas.microsoft.com/office/drawing/2014/main" id="{794CEF72-718E-D48E-8D7C-4B1E24542356}"/>
              </a:ext>
            </a:extLst>
          </p:cNvPr>
          <p:cNvSpPr txBox="1"/>
          <p:nvPr/>
        </p:nvSpPr>
        <p:spPr>
          <a:xfrm>
            <a:off x="6360318" y="5159911"/>
            <a:ext cx="4800600" cy="12958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a:t>Monarque de droit divin</a:t>
            </a:r>
          </a:p>
          <a:p>
            <a:pPr marL="285750" indent="-285750">
              <a:lnSpc>
                <a:spcPct val="150000"/>
              </a:lnSpc>
              <a:buFont typeface="Arial" panose="020B0604020202020204" pitchFamily="34" charset="0"/>
              <a:buChar char="•"/>
            </a:pPr>
            <a:r>
              <a:rPr lang="fr-FR"/>
              <a:t>Régime autoritaire </a:t>
            </a:r>
            <a:r>
              <a:rPr lang="fr-FR" sz="1600"/>
              <a:t>(</a:t>
            </a:r>
            <a:r>
              <a:rPr lang="fr-FR" sz="1600" i="1"/>
              <a:t>douma</a:t>
            </a:r>
            <a:r>
              <a:rPr lang="fr-FR" sz="1600"/>
              <a:t> au pouvoir inexistant)</a:t>
            </a:r>
          </a:p>
          <a:p>
            <a:pPr marL="285750" indent="-285750">
              <a:lnSpc>
                <a:spcPct val="150000"/>
              </a:lnSpc>
              <a:buFont typeface="Arial" panose="020B0604020202020204" pitchFamily="34" charset="0"/>
              <a:buChar char="•"/>
            </a:pPr>
            <a:endParaRPr lang="fr-FR"/>
          </a:p>
        </p:txBody>
      </p:sp>
    </p:spTree>
    <p:extLst>
      <p:ext uri="{BB962C8B-B14F-4D97-AF65-F5344CB8AC3E}">
        <p14:creationId xmlns:p14="http://schemas.microsoft.com/office/powerpoint/2010/main" val="2789405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descr="Le dimanche rouge ébranlait la Russie il y a 118 ans : un drame qui  pourrait se reproduire sous Poutine ? - RTBF Actus">
            <a:extLst>
              <a:ext uri="{FF2B5EF4-FFF2-40B4-BE49-F238E27FC236}">
                <a16:creationId xmlns:a16="http://schemas.microsoft.com/office/drawing/2014/main" id="{0FB5A978-FC48-4D72-B1C0-4B94FF665C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991465D-337D-E800-B7DE-4774359EDEA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err="1">
                <a:solidFill>
                  <a:schemeClr val="tx1">
                    <a:lumMod val="85000"/>
                    <a:lumOff val="15000"/>
                  </a:schemeClr>
                </a:solidFill>
              </a:rPr>
              <a:t>Révolution</a:t>
            </a:r>
            <a:r>
              <a:rPr lang="en-US" sz="3600">
                <a:solidFill>
                  <a:schemeClr val="tx1">
                    <a:lumMod val="85000"/>
                    <a:lumOff val="15000"/>
                  </a:schemeClr>
                </a:solidFill>
              </a:rPr>
              <a:t> de 1905 – Dimanche rouge</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279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C4CAE-3111-C470-E748-879541E670C5}"/>
              </a:ext>
            </a:extLst>
          </p:cNvPr>
          <p:cNvSpPr>
            <a:spLocks noGrp="1"/>
          </p:cNvSpPr>
          <p:nvPr>
            <p:ph type="title"/>
          </p:nvPr>
        </p:nvSpPr>
        <p:spPr>
          <a:xfrm>
            <a:off x="220623" y="436268"/>
            <a:ext cx="6537066" cy="609602"/>
          </a:xfrm>
        </p:spPr>
        <p:txBody>
          <a:bodyPr vert="horz" lIns="91440" tIns="45720" rIns="91440" bIns="45720" rtlCol="0" anchor="ctr">
            <a:normAutofit fontScale="90000"/>
          </a:bodyPr>
          <a:lstStyle/>
          <a:p>
            <a:r>
              <a:rPr lang="en-US" sz="4000">
                <a:effectLst/>
              </a:rPr>
              <a:t>Vladimir Ilitch </a:t>
            </a:r>
            <a:r>
              <a:rPr lang="en-US" sz="4000" err="1">
                <a:effectLst/>
              </a:rPr>
              <a:t>Lénine</a:t>
            </a:r>
            <a:r>
              <a:rPr lang="en-US" sz="4000">
                <a:effectLst/>
              </a:rPr>
              <a:t> (1870-1924)</a:t>
            </a:r>
            <a:endParaRPr lang="en-US" sz="4000" kern="1200">
              <a:solidFill>
                <a:schemeClr val="tx1"/>
              </a:solidFill>
              <a:latin typeface="+mj-lt"/>
              <a:ea typeface="+mj-ea"/>
              <a:cs typeface="+mj-cs"/>
            </a:endParaRPr>
          </a:p>
        </p:txBody>
      </p:sp>
      <p:sp>
        <p:nvSpPr>
          <p:cNvPr id="6" name="ZoneTexte 5">
            <a:extLst>
              <a:ext uri="{FF2B5EF4-FFF2-40B4-BE49-F238E27FC236}">
                <a16:creationId xmlns:a16="http://schemas.microsoft.com/office/drawing/2014/main" id="{3C69C22B-4EF1-54D2-D118-085A3988C2B6}"/>
              </a:ext>
            </a:extLst>
          </p:cNvPr>
          <p:cNvSpPr txBox="1"/>
          <p:nvPr/>
        </p:nvSpPr>
        <p:spPr>
          <a:xfrm>
            <a:off x="505325" y="1371600"/>
            <a:ext cx="5967663" cy="5149515"/>
          </a:xfrm>
          <a:prstGeom prst="rect">
            <a:avLst/>
          </a:prstGeom>
        </p:spPr>
        <p:txBody>
          <a:bodyPr vert="horz" lIns="91440" tIns="45720" rIns="91440" bIns="45720" rtlCol="0" anchor="ctr">
            <a:normAutofit lnSpcReduction="10000"/>
          </a:bodyPr>
          <a:lstStyle/>
          <a:p>
            <a:pPr algn="just">
              <a:lnSpc>
                <a:spcPct val="90000"/>
              </a:lnSpc>
              <a:spcAft>
                <a:spcPts val="600"/>
              </a:spcAft>
            </a:pPr>
            <a:r>
              <a:rPr lang="en-US" sz="2000" dirty="0">
                <a:effectLst/>
              </a:rPr>
              <a:t>Il </a:t>
            </a:r>
            <a:r>
              <a:rPr lang="en-US" sz="2000" dirty="0" err="1">
                <a:effectLst/>
              </a:rPr>
              <a:t>est</a:t>
            </a:r>
            <a:r>
              <a:rPr lang="en-US" sz="2000" dirty="0">
                <a:effectLst/>
              </a:rPr>
              <a:t> </a:t>
            </a:r>
            <a:r>
              <a:rPr lang="en-US" sz="2000" dirty="0" err="1">
                <a:effectLst/>
              </a:rPr>
              <a:t>l'un</a:t>
            </a:r>
            <a:r>
              <a:rPr lang="en-US" sz="2000" dirty="0">
                <a:effectLst/>
              </a:rPr>
              <a:t> des </a:t>
            </a:r>
            <a:r>
              <a:rPr lang="en-US" sz="2000" dirty="0" err="1">
                <a:effectLst/>
              </a:rPr>
              <a:t>principaux</a:t>
            </a:r>
            <a:r>
              <a:rPr lang="en-US" sz="2000" dirty="0">
                <a:effectLst/>
              </a:rPr>
              <a:t> leaders de la </a:t>
            </a:r>
            <a:r>
              <a:rPr lang="en-US" sz="2000" dirty="0" err="1">
                <a:effectLst/>
              </a:rPr>
              <a:t>révolution</a:t>
            </a:r>
            <a:r>
              <a:rPr lang="en-US" sz="2000" dirty="0">
                <a:effectLst/>
              </a:rPr>
              <a:t> </a:t>
            </a:r>
            <a:r>
              <a:rPr lang="en-US" sz="2000" dirty="0" err="1">
                <a:effectLst/>
              </a:rPr>
              <a:t>bolchevique</a:t>
            </a:r>
            <a:r>
              <a:rPr lang="en-US" sz="2000" dirty="0">
                <a:effectLst/>
              </a:rPr>
              <a:t> </a:t>
            </a:r>
            <a:r>
              <a:rPr lang="en-US" sz="2000" dirty="0" err="1">
                <a:effectLst/>
              </a:rPr>
              <a:t>en</a:t>
            </a:r>
            <a:r>
              <a:rPr lang="en-US" sz="2000" dirty="0">
                <a:effectLst/>
              </a:rPr>
              <a:t> Russie et le </a:t>
            </a:r>
            <a:r>
              <a:rPr lang="en-US" sz="2000" dirty="0" err="1">
                <a:effectLst/>
              </a:rPr>
              <a:t>fondateur</a:t>
            </a:r>
            <a:r>
              <a:rPr lang="en-US" sz="2000" dirty="0">
                <a:effectLst/>
              </a:rPr>
              <a:t> de </a:t>
            </a:r>
            <a:r>
              <a:rPr lang="en-US" sz="2000" dirty="0" err="1">
                <a:effectLst/>
              </a:rPr>
              <a:t>l'Union</a:t>
            </a:r>
            <a:r>
              <a:rPr lang="en-US" sz="2000" dirty="0">
                <a:effectLst/>
              </a:rPr>
              <a:t> </a:t>
            </a:r>
            <a:r>
              <a:rPr lang="en-US" sz="2000" dirty="0" err="1">
                <a:effectLst/>
              </a:rPr>
              <a:t>soviétique</a:t>
            </a:r>
            <a:r>
              <a:rPr lang="en-US" sz="2000" dirty="0">
                <a:effectLst/>
              </a:rPr>
              <a:t>. Né </a:t>
            </a:r>
            <a:r>
              <a:rPr lang="en-US" sz="2000" dirty="0" err="1">
                <a:effectLst/>
              </a:rPr>
              <a:t>en</a:t>
            </a:r>
            <a:r>
              <a:rPr lang="en-US" sz="2000" dirty="0">
                <a:effectLst/>
              </a:rPr>
              <a:t> 1870, </a:t>
            </a:r>
            <a:r>
              <a:rPr lang="en-US" sz="2000" dirty="0" err="1">
                <a:effectLst/>
              </a:rPr>
              <a:t>Lénine</a:t>
            </a:r>
            <a:r>
              <a:rPr lang="en-US" sz="2000" dirty="0">
                <a:effectLst/>
              </a:rPr>
              <a:t> </a:t>
            </a:r>
            <a:r>
              <a:rPr lang="en-US" sz="2000" dirty="0" err="1">
                <a:effectLst/>
              </a:rPr>
              <a:t>est</a:t>
            </a:r>
            <a:r>
              <a:rPr lang="en-US" sz="2000" dirty="0">
                <a:effectLst/>
              </a:rPr>
              <a:t> </a:t>
            </a:r>
            <a:r>
              <a:rPr lang="en-US" sz="2000" dirty="0" err="1">
                <a:effectLst/>
              </a:rPr>
              <a:t>influencé</a:t>
            </a:r>
            <a:r>
              <a:rPr lang="en-US" sz="2000" dirty="0">
                <a:effectLst/>
              </a:rPr>
              <a:t> par les </a:t>
            </a:r>
            <a:r>
              <a:rPr lang="en-US" sz="2000" dirty="0" err="1">
                <a:effectLst/>
              </a:rPr>
              <a:t>idées</a:t>
            </a:r>
            <a:r>
              <a:rPr lang="en-US" sz="2000" dirty="0">
                <a:effectLst/>
              </a:rPr>
              <a:t> </a:t>
            </a:r>
            <a:r>
              <a:rPr lang="en-US" sz="2000" dirty="0" err="1">
                <a:effectLst/>
              </a:rPr>
              <a:t>marxistes</a:t>
            </a:r>
            <a:r>
              <a:rPr lang="en-US" sz="2000" dirty="0">
                <a:effectLst/>
              </a:rPr>
              <a:t> et </a:t>
            </a:r>
            <a:r>
              <a:rPr lang="en-US" sz="2000" dirty="0" err="1">
                <a:effectLst/>
              </a:rPr>
              <a:t>s'engage</a:t>
            </a:r>
            <a:r>
              <a:rPr lang="en-US" sz="2000" dirty="0">
                <a:effectLst/>
              </a:rPr>
              <a:t> très </a:t>
            </a:r>
            <a:r>
              <a:rPr lang="en-US" sz="2000" dirty="0" err="1">
                <a:effectLst/>
              </a:rPr>
              <a:t>tôt</a:t>
            </a:r>
            <a:r>
              <a:rPr lang="en-US" sz="2000" dirty="0">
                <a:effectLst/>
              </a:rPr>
              <a:t> dans la </a:t>
            </a:r>
            <a:r>
              <a:rPr lang="en-US" sz="2000" dirty="0" err="1">
                <a:effectLst/>
              </a:rPr>
              <a:t>lutte</a:t>
            </a:r>
            <a:r>
              <a:rPr lang="en-US" sz="2000" dirty="0">
                <a:effectLst/>
              </a:rPr>
              <a:t> </a:t>
            </a:r>
            <a:r>
              <a:rPr lang="en-US" sz="2000" dirty="0" err="1">
                <a:effectLst/>
              </a:rPr>
              <a:t>contre</a:t>
            </a:r>
            <a:r>
              <a:rPr lang="en-US" sz="2000" dirty="0">
                <a:effectLst/>
              </a:rPr>
              <a:t> </a:t>
            </a:r>
            <a:r>
              <a:rPr lang="en-US" sz="2000" dirty="0" err="1">
                <a:effectLst/>
              </a:rPr>
              <a:t>l'autocratie</a:t>
            </a:r>
            <a:r>
              <a:rPr lang="en-US" sz="2000" dirty="0">
                <a:effectLst/>
              </a:rPr>
              <a:t> </a:t>
            </a:r>
            <a:r>
              <a:rPr lang="en-US" sz="2000" dirty="0" err="1">
                <a:effectLst/>
              </a:rPr>
              <a:t>tsariste</a:t>
            </a:r>
            <a:r>
              <a:rPr lang="en-US" sz="2000" dirty="0">
                <a:effectLst/>
              </a:rPr>
              <a:t>. En 1903, il </a:t>
            </a:r>
            <a:r>
              <a:rPr lang="en-US" sz="2000" dirty="0" err="1">
                <a:effectLst/>
              </a:rPr>
              <a:t>prend</a:t>
            </a:r>
            <a:r>
              <a:rPr lang="en-US" sz="2000" dirty="0">
                <a:effectLst/>
              </a:rPr>
              <a:t> la tête de la faction </a:t>
            </a:r>
            <a:r>
              <a:rPr lang="en-US" sz="2000" dirty="0" err="1">
                <a:effectLst/>
              </a:rPr>
              <a:t>bolchevique</a:t>
            </a:r>
            <a:r>
              <a:rPr lang="en-US" sz="2000" dirty="0">
                <a:effectLst/>
              </a:rPr>
              <a:t> du Parti </a:t>
            </a:r>
            <a:r>
              <a:rPr lang="en-US" sz="2000" dirty="0" err="1">
                <a:effectLst/>
              </a:rPr>
              <a:t>ouvrier</a:t>
            </a:r>
            <a:r>
              <a:rPr lang="en-US" sz="2000" dirty="0">
                <a:effectLst/>
              </a:rPr>
              <a:t> social-</a:t>
            </a:r>
            <a:r>
              <a:rPr lang="en-US" sz="2000" dirty="0" err="1">
                <a:effectLst/>
              </a:rPr>
              <a:t>démocrate</a:t>
            </a:r>
            <a:r>
              <a:rPr lang="en-US" sz="2000" dirty="0">
                <a:effectLst/>
              </a:rPr>
              <a:t> de Russie. Après la </a:t>
            </a:r>
            <a:r>
              <a:rPr lang="en-US" sz="2000" dirty="0" err="1">
                <a:effectLst/>
              </a:rPr>
              <a:t>Révolution</a:t>
            </a:r>
            <a:r>
              <a:rPr lang="en-US" sz="2000" dirty="0">
                <a:effectLst/>
              </a:rPr>
              <a:t> de 1905, il </a:t>
            </a:r>
            <a:r>
              <a:rPr lang="en-US" sz="2000" dirty="0" err="1">
                <a:effectLst/>
              </a:rPr>
              <a:t>adapte</a:t>
            </a:r>
            <a:r>
              <a:rPr lang="en-US" sz="2000" dirty="0">
                <a:effectLst/>
              </a:rPr>
              <a:t> </a:t>
            </a:r>
            <a:r>
              <a:rPr lang="en-US" sz="2000" dirty="0" err="1">
                <a:effectLst/>
              </a:rPr>
              <a:t>sa</a:t>
            </a:r>
            <a:r>
              <a:rPr lang="en-US" sz="2000" dirty="0">
                <a:effectLst/>
              </a:rPr>
              <a:t> </a:t>
            </a:r>
            <a:r>
              <a:rPr lang="en-US" sz="2000" dirty="0" err="1">
                <a:effectLst/>
              </a:rPr>
              <a:t>stratégie</a:t>
            </a:r>
            <a:r>
              <a:rPr lang="en-US" sz="2000" dirty="0">
                <a:effectLst/>
              </a:rPr>
              <a:t> </a:t>
            </a:r>
            <a:r>
              <a:rPr lang="en-US" sz="2000" dirty="0" err="1">
                <a:effectLst/>
              </a:rPr>
              <a:t>révolutionnaire</a:t>
            </a:r>
            <a:r>
              <a:rPr lang="en-US" sz="2000" dirty="0">
                <a:effectLst/>
              </a:rPr>
              <a:t>. En </a:t>
            </a:r>
            <a:r>
              <a:rPr lang="en-US" sz="2000" dirty="0" err="1">
                <a:effectLst/>
              </a:rPr>
              <a:t>avril</a:t>
            </a:r>
            <a:r>
              <a:rPr lang="en-US" sz="2000" dirty="0">
                <a:effectLst/>
              </a:rPr>
              <a:t> 1917, de retour </a:t>
            </a:r>
            <a:r>
              <a:rPr lang="en-US" sz="2000" dirty="0" err="1">
                <a:effectLst/>
              </a:rPr>
              <a:t>d'exil</a:t>
            </a:r>
            <a:r>
              <a:rPr lang="en-US" sz="2000" dirty="0">
                <a:effectLst/>
              </a:rPr>
              <a:t>, il lance les "</a:t>
            </a:r>
            <a:r>
              <a:rPr lang="en-US" sz="2000" dirty="0" err="1">
                <a:effectLst/>
              </a:rPr>
              <a:t>Thèses</a:t>
            </a:r>
            <a:r>
              <a:rPr lang="en-US" sz="2000" dirty="0">
                <a:effectLst/>
              </a:rPr>
              <a:t> </a:t>
            </a:r>
            <a:r>
              <a:rPr lang="en-US" sz="2000" dirty="0" err="1">
                <a:effectLst/>
              </a:rPr>
              <a:t>d'avril</a:t>
            </a:r>
            <a:r>
              <a:rPr lang="en-US" sz="2000" dirty="0">
                <a:effectLst/>
              </a:rPr>
              <a:t>", </a:t>
            </a:r>
            <a:r>
              <a:rPr lang="en-US" sz="2000" dirty="0" err="1">
                <a:effectLst/>
              </a:rPr>
              <a:t>appelant</a:t>
            </a:r>
            <a:r>
              <a:rPr lang="en-US" sz="2000" dirty="0">
                <a:effectLst/>
              </a:rPr>
              <a:t> à la </a:t>
            </a:r>
            <a:r>
              <a:rPr lang="en-US" sz="2000" dirty="0" err="1">
                <a:effectLst/>
              </a:rPr>
              <a:t>révolution</a:t>
            </a:r>
            <a:r>
              <a:rPr lang="en-US" sz="2000" dirty="0">
                <a:effectLst/>
              </a:rPr>
              <a:t> </a:t>
            </a:r>
            <a:r>
              <a:rPr lang="en-US" sz="2000" dirty="0" err="1">
                <a:effectLst/>
              </a:rPr>
              <a:t>prolétarienne</a:t>
            </a:r>
            <a:r>
              <a:rPr lang="en-US" sz="2000" dirty="0">
                <a:effectLst/>
              </a:rPr>
              <a:t>. En </a:t>
            </a:r>
            <a:r>
              <a:rPr lang="en-US" sz="2000" dirty="0" err="1">
                <a:effectLst/>
              </a:rPr>
              <a:t>octobre</a:t>
            </a:r>
            <a:r>
              <a:rPr lang="en-US" sz="2000" dirty="0">
                <a:effectLst/>
              </a:rPr>
              <a:t> 1917, </a:t>
            </a:r>
            <a:r>
              <a:rPr lang="en-US" sz="2000" dirty="0" err="1">
                <a:effectLst/>
              </a:rPr>
              <a:t>Lénine</a:t>
            </a:r>
            <a:r>
              <a:rPr lang="en-US" sz="2000" dirty="0">
                <a:effectLst/>
              </a:rPr>
              <a:t> dirige la </a:t>
            </a:r>
            <a:r>
              <a:rPr lang="en-US" sz="2000" dirty="0" err="1">
                <a:effectLst/>
              </a:rPr>
              <a:t>Révolution</a:t>
            </a:r>
            <a:r>
              <a:rPr lang="en-US" sz="2000" dirty="0">
                <a:effectLst/>
              </a:rPr>
              <a:t> </a:t>
            </a:r>
            <a:r>
              <a:rPr lang="en-US" sz="2000" dirty="0" err="1">
                <a:effectLst/>
              </a:rPr>
              <a:t>bolchevique</a:t>
            </a:r>
            <a:r>
              <a:rPr lang="en-US" sz="2000" dirty="0">
                <a:effectLst/>
              </a:rPr>
              <a:t> qui </a:t>
            </a:r>
            <a:r>
              <a:rPr lang="en-US" sz="2000" dirty="0" err="1">
                <a:effectLst/>
              </a:rPr>
              <a:t>renverse</a:t>
            </a:r>
            <a:r>
              <a:rPr lang="en-US" sz="2000" dirty="0">
                <a:effectLst/>
              </a:rPr>
              <a:t> le </a:t>
            </a:r>
            <a:r>
              <a:rPr lang="en-US" sz="2000" dirty="0" err="1">
                <a:effectLst/>
              </a:rPr>
              <a:t>gouvernement</a:t>
            </a:r>
            <a:r>
              <a:rPr lang="en-US" sz="2000" dirty="0">
                <a:effectLst/>
              </a:rPr>
              <a:t> </a:t>
            </a:r>
            <a:r>
              <a:rPr lang="en-US" sz="2000" dirty="0" err="1">
                <a:effectLst/>
              </a:rPr>
              <a:t>provisoire</a:t>
            </a:r>
            <a:r>
              <a:rPr lang="en-US" sz="2000" dirty="0">
                <a:effectLst/>
              </a:rPr>
              <a:t>. Il </a:t>
            </a:r>
            <a:r>
              <a:rPr lang="en-US" sz="2000" dirty="0" err="1">
                <a:effectLst/>
              </a:rPr>
              <a:t>devient</a:t>
            </a:r>
            <a:r>
              <a:rPr lang="en-US" sz="2000" dirty="0">
                <a:effectLst/>
              </a:rPr>
              <a:t> le chef du premier </a:t>
            </a:r>
            <a:r>
              <a:rPr lang="en-US" sz="2000" dirty="0" err="1">
                <a:effectLst/>
              </a:rPr>
              <a:t>gouvernement</a:t>
            </a:r>
            <a:r>
              <a:rPr lang="en-US" sz="2000" dirty="0">
                <a:effectLst/>
              </a:rPr>
              <a:t> </a:t>
            </a:r>
            <a:r>
              <a:rPr lang="en-US" sz="2000" dirty="0" err="1">
                <a:effectLst/>
              </a:rPr>
              <a:t>communiste</a:t>
            </a:r>
            <a:r>
              <a:rPr lang="en-US" sz="2000" dirty="0">
                <a:effectLst/>
              </a:rPr>
              <a:t> au monde. Sous </a:t>
            </a:r>
            <a:r>
              <a:rPr lang="en-US" sz="2000" dirty="0" err="1">
                <a:effectLst/>
              </a:rPr>
              <a:t>sa</a:t>
            </a:r>
            <a:r>
              <a:rPr lang="en-US" sz="2000" dirty="0">
                <a:effectLst/>
              </a:rPr>
              <a:t> direction, la Russie sort de la Première Guerre </a:t>
            </a:r>
            <a:r>
              <a:rPr lang="en-US" sz="2000" dirty="0" err="1">
                <a:effectLst/>
              </a:rPr>
              <a:t>mondiale</a:t>
            </a:r>
            <a:r>
              <a:rPr lang="en-US" sz="2000" dirty="0">
                <a:effectLst/>
              </a:rPr>
              <a:t> avec le </a:t>
            </a:r>
            <a:r>
              <a:rPr lang="en-US" sz="2000" dirty="0" err="1">
                <a:effectLst/>
              </a:rPr>
              <a:t>traité</a:t>
            </a:r>
            <a:r>
              <a:rPr lang="en-US" sz="2000" dirty="0">
                <a:effectLst/>
              </a:rPr>
              <a:t> de Brest-Litovsk (1918) et traverse </a:t>
            </a:r>
            <a:r>
              <a:rPr lang="en-US" sz="2000" dirty="0" err="1">
                <a:effectLst/>
              </a:rPr>
              <a:t>une</a:t>
            </a:r>
            <a:r>
              <a:rPr lang="en-US" sz="2000" dirty="0">
                <a:effectLst/>
              </a:rPr>
              <a:t> guerre civile (1918-1921). </a:t>
            </a:r>
            <a:r>
              <a:rPr lang="en-US" sz="2000" dirty="0" err="1">
                <a:effectLst/>
              </a:rPr>
              <a:t>Lénine</a:t>
            </a:r>
            <a:r>
              <a:rPr lang="en-US" sz="2000" dirty="0">
                <a:effectLst/>
              </a:rPr>
              <a:t> </a:t>
            </a:r>
            <a:r>
              <a:rPr lang="en-US" sz="2000" dirty="0" err="1">
                <a:effectLst/>
              </a:rPr>
              <a:t>introduit</a:t>
            </a:r>
            <a:r>
              <a:rPr lang="en-US" sz="2000" dirty="0">
                <a:effectLst/>
              </a:rPr>
              <a:t> la NEP (Nouvelle Politique </a:t>
            </a:r>
            <a:r>
              <a:rPr lang="en-US" sz="2000" dirty="0" err="1">
                <a:effectLst/>
              </a:rPr>
              <a:t>Économique</a:t>
            </a:r>
            <a:r>
              <a:rPr lang="en-US" sz="2000" dirty="0">
                <a:effectLst/>
              </a:rPr>
              <a:t>) </a:t>
            </a:r>
            <a:r>
              <a:rPr lang="en-US" sz="2000" dirty="0" err="1">
                <a:effectLst/>
              </a:rPr>
              <a:t>en</a:t>
            </a:r>
            <a:r>
              <a:rPr lang="en-US" sz="2000" dirty="0">
                <a:effectLst/>
              </a:rPr>
              <a:t> 1921 pour redresser </a:t>
            </a:r>
            <a:r>
              <a:rPr lang="en-US" sz="2000" dirty="0" err="1">
                <a:effectLst/>
              </a:rPr>
              <a:t>l'économie</a:t>
            </a:r>
            <a:r>
              <a:rPr lang="en-US" sz="2000" dirty="0">
                <a:effectLst/>
              </a:rPr>
              <a:t>. Il </a:t>
            </a:r>
            <a:r>
              <a:rPr lang="en-US" sz="2000" dirty="0" err="1">
                <a:effectLst/>
              </a:rPr>
              <a:t>meurt</a:t>
            </a:r>
            <a:r>
              <a:rPr lang="en-US" sz="2000" dirty="0">
                <a:effectLst/>
              </a:rPr>
              <a:t> </a:t>
            </a:r>
            <a:r>
              <a:rPr lang="en-US" sz="2000" dirty="0" err="1">
                <a:effectLst/>
              </a:rPr>
              <a:t>en</a:t>
            </a:r>
            <a:r>
              <a:rPr lang="en-US" sz="2000" dirty="0">
                <a:effectLst/>
              </a:rPr>
              <a:t> 1924, </a:t>
            </a:r>
            <a:r>
              <a:rPr lang="en-US" sz="2000" dirty="0" err="1">
                <a:effectLst/>
              </a:rPr>
              <a:t>laissant</a:t>
            </a:r>
            <a:r>
              <a:rPr lang="en-US" sz="2000" dirty="0">
                <a:effectLst/>
              </a:rPr>
              <a:t> un </a:t>
            </a:r>
            <a:r>
              <a:rPr lang="en-US" sz="2000" dirty="0" err="1">
                <a:effectLst/>
              </a:rPr>
              <a:t>héritage</a:t>
            </a:r>
            <a:r>
              <a:rPr lang="en-US" sz="2000" dirty="0">
                <a:effectLst/>
              </a:rPr>
              <a:t> </a:t>
            </a:r>
            <a:r>
              <a:rPr lang="en-US" sz="2000" dirty="0" err="1">
                <a:effectLst/>
              </a:rPr>
              <a:t>révolutionnaire</a:t>
            </a:r>
            <a:r>
              <a:rPr lang="en-US" sz="2000" dirty="0">
                <a:effectLst/>
              </a:rPr>
              <a:t> durable. </a:t>
            </a:r>
            <a:endParaRPr lang="en-US" sz="2000" dirty="0"/>
          </a:p>
        </p:txBody>
      </p:sp>
      <p:sp>
        <p:nvSpPr>
          <p:cNvPr id="28" name="Rectangle 27">
            <a:extLst>
              <a:ext uri="{FF2B5EF4-FFF2-40B4-BE49-F238E27FC236}">
                <a16:creationId xmlns:a16="http://schemas.microsoft.com/office/drawing/2014/main" id="{0D05C9B4-B5C9-2D4D-23C9-CEE72646F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1800" y="-1"/>
            <a:ext cx="5410200" cy="6858001"/>
          </a:xfrm>
          <a:prstGeom prst="rect">
            <a:avLst/>
          </a:prstGeom>
          <a:solidFill>
            <a:srgbClr val="FFFFFF"/>
          </a:solidFill>
          <a:ln>
            <a:noFill/>
          </a:ln>
          <a:effectLst>
            <a:outerShdw blurRad="266700" dist="215900" dir="858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ce réservé du contenu 3" descr="Illustration.">
            <a:extLst>
              <a:ext uri="{FF2B5EF4-FFF2-40B4-BE49-F238E27FC236}">
                <a16:creationId xmlns:a16="http://schemas.microsoft.com/office/drawing/2014/main" id="{967DE38D-761D-E319-AFEC-F2A3F30C3BC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r="2" b="6516"/>
          <a:stretch/>
        </p:blipFill>
        <p:spPr bwMode="auto">
          <a:xfrm>
            <a:off x="7607878" y="1045870"/>
            <a:ext cx="3758045" cy="4763716"/>
          </a:xfrm>
          <a:prstGeom prst="rect">
            <a:avLst/>
          </a:prstGeom>
          <a:noFill/>
        </p:spPr>
      </p:pic>
    </p:spTree>
    <p:extLst>
      <p:ext uri="{BB962C8B-B14F-4D97-AF65-F5344CB8AC3E}">
        <p14:creationId xmlns:p14="http://schemas.microsoft.com/office/powerpoint/2010/main" val="1031595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933563-5029-C1E1-14B2-D204E8FE7E8B}"/>
              </a:ext>
            </a:extLst>
          </p:cNvPr>
          <p:cNvSpPr>
            <a:spLocks noGrp="1"/>
          </p:cNvSpPr>
          <p:nvPr>
            <p:ph type="title"/>
          </p:nvPr>
        </p:nvSpPr>
        <p:spPr/>
        <p:txBody>
          <a:bodyPr>
            <a:normAutofit/>
          </a:bodyPr>
          <a:lstStyle/>
          <a:p>
            <a:r>
              <a:rPr lang="fr-FR" sz="3200" b="1"/>
              <a:t>Pourquoi la Russie entre-t-elle en guerre? </a:t>
            </a:r>
          </a:p>
        </p:txBody>
      </p:sp>
      <p:sp>
        <p:nvSpPr>
          <p:cNvPr id="4" name="Espace réservé du contenu 3">
            <a:extLst>
              <a:ext uri="{FF2B5EF4-FFF2-40B4-BE49-F238E27FC236}">
                <a16:creationId xmlns:a16="http://schemas.microsoft.com/office/drawing/2014/main" id="{0D4277ED-FBFD-8046-1739-347C5CD071A9}"/>
              </a:ext>
            </a:extLst>
          </p:cNvPr>
          <p:cNvSpPr>
            <a:spLocks noGrp="1"/>
          </p:cNvSpPr>
          <p:nvPr>
            <p:ph sz="half" idx="2"/>
          </p:nvPr>
        </p:nvSpPr>
        <p:spPr/>
        <p:txBody>
          <a:bodyPr/>
          <a:lstStyle/>
          <a:p>
            <a:pPr marL="457200" indent="-457200" algn="just">
              <a:buFont typeface="+mj-lt"/>
              <a:buAutoNum type="arabicPeriod"/>
            </a:pPr>
            <a:r>
              <a:rPr lang="fr-FR" sz="2000"/>
              <a:t>Protectrice des peuples slaves et orthodoxes des Balkans</a:t>
            </a:r>
          </a:p>
          <a:p>
            <a:pPr marL="457200" indent="-457200" algn="just">
              <a:buFont typeface="+mj-lt"/>
              <a:buAutoNum type="arabicPeriod"/>
            </a:pPr>
            <a:endParaRPr lang="fr-FR" sz="2000"/>
          </a:p>
          <a:p>
            <a:pPr marL="457200" indent="-457200" algn="just">
              <a:buFont typeface="+mj-lt"/>
              <a:buAutoNum type="arabicPeriod"/>
            </a:pPr>
            <a:r>
              <a:rPr lang="fr-FR" sz="2000"/>
              <a:t>Accès à la Méditerranée </a:t>
            </a:r>
          </a:p>
          <a:p>
            <a:pPr marL="457200" indent="-457200" algn="just">
              <a:buFont typeface="+mj-lt"/>
              <a:buAutoNum type="arabicPeriod"/>
            </a:pPr>
            <a:endParaRPr lang="fr-FR" sz="2000"/>
          </a:p>
          <a:p>
            <a:pPr marL="457200" indent="-457200" algn="just">
              <a:buFont typeface="+mj-lt"/>
              <a:buAutoNum type="arabicPeriod"/>
            </a:pPr>
            <a:r>
              <a:rPr lang="fr-FR" sz="2000"/>
              <a:t>Crainte de la puissance croissante de l’Allemagne</a:t>
            </a:r>
          </a:p>
          <a:p>
            <a:pPr algn="just"/>
            <a:endParaRPr lang="fr-FR"/>
          </a:p>
          <a:p>
            <a:pPr algn="just"/>
            <a:endParaRPr lang="fr-FR"/>
          </a:p>
        </p:txBody>
      </p:sp>
      <p:pic>
        <p:nvPicPr>
          <p:cNvPr id="1026" name="Picture 2">
            <a:extLst>
              <a:ext uri="{FF2B5EF4-FFF2-40B4-BE49-F238E27FC236}">
                <a16:creationId xmlns:a16="http://schemas.microsoft.com/office/drawing/2014/main" id="{5CB78CCE-DDE9-069C-5D1B-CDFE4EA5170D}"/>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4030" t="7953" r="2704" b="33882"/>
          <a:stretch/>
        </p:blipFill>
        <p:spPr bwMode="auto">
          <a:xfrm>
            <a:off x="1015425" y="1825625"/>
            <a:ext cx="4827782" cy="35464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85C547D-D682-4802-064C-C476AF9B3533}"/>
              </a:ext>
            </a:extLst>
          </p:cNvPr>
          <p:cNvSpPr txBox="1"/>
          <p:nvPr/>
        </p:nvSpPr>
        <p:spPr>
          <a:xfrm>
            <a:off x="1015425" y="5507037"/>
            <a:ext cx="4827782" cy="369332"/>
          </a:xfrm>
          <a:prstGeom prst="rect">
            <a:avLst/>
          </a:prstGeom>
          <a:noFill/>
        </p:spPr>
        <p:txBody>
          <a:bodyPr wrap="square" rtlCol="0">
            <a:spAutoFit/>
          </a:bodyPr>
          <a:lstStyle/>
          <a:p>
            <a:pPr algn="ctr"/>
            <a:r>
              <a:rPr lang="fr-FR"/>
              <a:t>L’Europe en 1914</a:t>
            </a:r>
          </a:p>
        </p:txBody>
      </p:sp>
    </p:spTree>
    <p:extLst>
      <p:ext uri="{BB962C8B-B14F-4D97-AF65-F5344CB8AC3E}">
        <p14:creationId xmlns:p14="http://schemas.microsoft.com/office/powerpoint/2010/main" val="2422978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1" name="Rectangle 5130">
            <a:extLst>
              <a:ext uri="{FF2B5EF4-FFF2-40B4-BE49-F238E27FC236}">
                <a16:creationId xmlns:a16="http://schemas.microsoft.com/office/drawing/2014/main" id="{41AB65AE-A08D-4F43-8E53-5F1B8D842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3957301-A909-21F4-C2BE-854A34CAFCED}"/>
              </a:ext>
            </a:extLst>
          </p:cNvPr>
          <p:cNvSpPr>
            <a:spLocks noGrp="1"/>
          </p:cNvSpPr>
          <p:nvPr>
            <p:ph type="title"/>
          </p:nvPr>
        </p:nvSpPr>
        <p:spPr>
          <a:xfrm>
            <a:off x="838199" y="4625162"/>
            <a:ext cx="4153767" cy="1667975"/>
          </a:xfrm>
        </p:spPr>
        <p:txBody>
          <a:bodyPr>
            <a:normAutofit/>
          </a:bodyPr>
          <a:lstStyle/>
          <a:p>
            <a:r>
              <a:rPr lang="fr-CH" sz="4000"/>
              <a:t>Introduction</a:t>
            </a:r>
          </a:p>
        </p:txBody>
      </p:sp>
      <p:pic>
        <p:nvPicPr>
          <p:cNvPr id="5122" name="Picture 2" descr="Jeunesse et communisme : une vieille histoire ?">
            <a:extLst>
              <a:ext uri="{FF2B5EF4-FFF2-40B4-BE49-F238E27FC236}">
                <a16:creationId xmlns:a16="http://schemas.microsoft.com/office/drawing/2014/main" id="{1EE382F6-717F-57F9-76CC-A9B2EFEC8D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57" r="2" b="16308"/>
          <a:stretch/>
        </p:blipFill>
        <p:spPr bwMode="auto">
          <a:xfrm>
            <a:off x="838199" y="355600"/>
            <a:ext cx="4153757" cy="4394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undefined">
            <a:extLst>
              <a:ext uri="{FF2B5EF4-FFF2-40B4-BE49-F238E27FC236}">
                <a16:creationId xmlns:a16="http://schemas.microsoft.com/office/drawing/2014/main" id="{1E15E3EA-01DE-6195-B636-66A45CC10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159"/>
          <a:stretch/>
        </p:blipFill>
        <p:spPr bwMode="auto">
          <a:xfrm>
            <a:off x="5183372" y="536943"/>
            <a:ext cx="6304539" cy="3900336"/>
          </a:xfrm>
          <a:prstGeom prst="rect">
            <a:avLst/>
          </a:prstGeom>
          <a:noFill/>
          <a:extLst>
            <a:ext uri="{909E8E84-426E-40DD-AFC4-6F175D3DCCD1}">
              <a14:hiddenFill xmlns:a14="http://schemas.microsoft.com/office/drawing/2010/main">
                <a:solidFill>
                  <a:srgbClr val="FFFFFF"/>
                </a:solidFill>
              </a14:hiddenFill>
            </a:ext>
          </a:extLst>
        </p:spPr>
      </p:pic>
      <p:sp>
        <p:nvSpPr>
          <p:cNvPr id="5128" name="Content Placeholder 5127">
            <a:extLst>
              <a:ext uri="{FF2B5EF4-FFF2-40B4-BE49-F238E27FC236}">
                <a16:creationId xmlns:a16="http://schemas.microsoft.com/office/drawing/2014/main" id="{F58B61C4-290A-CC2B-CFD8-455D14422B9B}"/>
              </a:ext>
            </a:extLst>
          </p:cNvPr>
          <p:cNvSpPr>
            <a:spLocks noGrp="1"/>
          </p:cNvSpPr>
          <p:nvPr>
            <p:ph idx="1"/>
          </p:nvPr>
        </p:nvSpPr>
        <p:spPr>
          <a:xfrm>
            <a:off x="5183372" y="4625163"/>
            <a:ext cx="6304540" cy="556438"/>
          </a:xfrm>
        </p:spPr>
        <p:txBody>
          <a:bodyPr anchor="ctr">
            <a:normAutofit/>
          </a:bodyPr>
          <a:lstStyle/>
          <a:p>
            <a:r>
              <a:rPr lang="en-US" sz="2000"/>
              <a:t>Pays </a:t>
            </a:r>
            <a:r>
              <a:rPr lang="en-US" sz="2000" err="1"/>
              <a:t>communiste</a:t>
            </a:r>
            <a:r>
              <a:rPr lang="en-US" sz="2000"/>
              <a:t> entre1979-1983</a:t>
            </a:r>
          </a:p>
        </p:txBody>
      </p:sp>
    </p:spTree>
    <p:extLst>
      <p:ext uri="{BB962C8B-B14F-4D97-AF65-F5344CB8AC3E}">
        <p14:creationId xmlns:p14="http://schemas.microsoft.com/office/powerpoint/2010/main" val="3603687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9270DC-F2F4-CD24-A8C9-27C180F7F4A8}"/>
              </a:ext>
            </a:extLst>
          </p:cNvPr>
          <p:cNvSpPr>
            <a:spLocks noGrp="1"/>
          </p:cNvSpPr>
          <p:nvPr>
            <p:ph type="title"/>
          </p:nvPr>
        </p:nvSpPr>
        <p:spPr/>
        <p:txBody>
          <a:bodyPr>
            <a:normAutofit/>
          </a:bodyPr>
          <a:lstStyle/>
          <a:p>
            <a:pPr algn="just"/>
            <a:r>
              <a:rPr lang="fr-FR" sz="3200" b="1"/>
              <a:t>La Russie durant la Première Guerre mondiale</a:t>
            </a:r>
          </a:p>
        </p:txBody>
      </p:sp>
      <p:sp>
        <p:nvSpPr>
          <p:cNvPr id="3" name="Espace réservé du texte 2">
            <a:extLst>
              <a:ext uri="{FF2B5EF4-FFF2-40B4-BE49-F238E27FC236}">
                <a16:creationId xmlns:a16="http://schemas.microsoft.com/office/drawing/2014/main" id="{5D90E080-A9EB-8788-0F5F-166CB5D15BC8}"/>
              </a:ext>
            </a:extLst>
          </p:cNvPr>
          <p:cNvSpPr>
            <a:spLocks noGrp="1"/>
          </p:cNvSpPr>
          <p:nvPr>
            <p:ph type="body" idx="1"/>
          </p:nvPr>
        </p:nvSpPr>
        <p:spPr/>
        <p:txBody>
          <a:bodyPr/>
          <a:lstStyle/>
          <a:p>
            <a:r>
              <a:rPr lang="fr-FR"/>
              <a:t>Du rouleau compresseur russe …</a:t>
            </a:r>
          </a:p>
        </p:txBody>
      </p:sp>
      <p:pic>
        <p:nvPicPr>
          <p:cNvPr id="4" name="Picture 4">
            <a:extLst>
              <a:ext uri="{FF2B5EF4-FFF2-40B4-BE49-F238E27FC236}">
                <a16:creationId xmlns:a16="http://schemas.microsoft.com/office/drawing/2014/main" id="{6819381B-A216-0C13-C199-4B302CC9086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836612" y="2727088"/>
            <a:ext cx="4603959" cy="3251675"/>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texte 4">
            <a:extLst>
              <a:ext uri="{FF2B5EF4-FFF2-40B4-BE49-F238E27FC236}">
                <a16:creationId xmlns:a16="http://schemas.microsoft.com/office/drawing/2014/main" id="{75CC8519-BE37-1A56-37C9-DE9BF98CE4DD}"/>
              </a:ext>
            </a:extLst>
          </p:cNvPr>
          <p:cNvSpPr>
            <a:spLocks noGrp="1"/>
          </p:cNvSpPr>
          <p:nvPr>
            <p:ph type="body" sz="quarter" idx="3"/>
          </p:nvPr>
        </p:nvSpPr>
        <p:spPr/>
        <p:txBody>
          <a:bodyPr/>
          <a:lstStyle/>
          <a:p>
            <a:r>
              <a:rPr lang="fr-FR"/>
              <a:t>… au colosse aux pieds d’argile</a:t>
            </a:r>
          </a:p>
        </p:txBody>
      </p:sp>
      <p:pic>
        <p:nvPicPr>
          <p:cNvPr id="2050" name="Picture 2">
            <a:extLst>
              <a:ext uri="{FF2B5EF4-FFF2-40B4-BE49-F238E27FC236}">
                <a16:creationId xmlns:a16="http://schemas.microsoft.com/office/drawing/2014/main" id="{ABEDDF46-F22A-7CB1-7F6A-B014ED0472DA}"/>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5997575" y="2727088"/>
            <a:ext cx="5183188" cy="325167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50288F01-21CB-23CF-C027-EE47B98101E1}"/>
              </a:ext>
            </a:extLst>
          </p:cNvPr>
          <p:cNvSpPr txBox="1"/>
          <p:nvPr/>
        </p:nvSpPr>
        <p:spPr>
          <a:xfrm>
            <a:off x="836612" y="6141720"/>
            <a:ext cx="4603959" cy="369332"/>
          </a:xfrm>
          <a:prstGeom prst="rect">
            <a:avLst/>
          </a:prstGeom>
          <a:noFill/>
        </p:spPr>
        <p:txBody>
          <a:bodyPr wrap="square" rtlCol="0">
            <a:spAutoFit/>
          </a:bodyPr>
          <a:lstStyle/>
          <a:p>
            <a:pPr algn="ctr"/>
            <a:r>
              <a:rPr lang="fr-FR"/>
              <a:t>Caricature britannique (1914)</a:t>
            </a:r>
          </a:p>
        </p:txBody>
      </p:sp>
      <p:sp>
        <p:nvSpPr>
          <p:cNvPr id="8" name="ZoneTexte 7">
            <a:extLst>
              <a:ext uri="{FF2B5EF4-FFF2-40B4-BE49-F238E27FC236}">
                <a16:creationId xmlns:a16="http://schemas.microsoft.com/office/drawing/2014/main" id="{08D23081-4F59-F116-8ED5-2B6979B73849}"/>
              </a:ext>
            </a:extLst>
          </p:cNvPr>
          <p:cNvSpPr txBox="1"/>
          <p:nvPr/>
        </p:nvSpPr>
        <p:spPr>
          <a:xfrm>
            <a:off x="6172200" y="6122432"/>
            <a:ext cx="4603959" cy="369332"/>
          </a:xfrm>
          <a:prstGeom prst="rect">
            <a:avLst/>
          </a:prstGeom>
          <a:noFill/>
        </p:spPr>
        <p:txBody>
          <a:bodyPr wrap="square" rtlCol="0">
            <a:spAutoFit/>
          </a:bodyPr>
          <a:lstStyle/>
          <a:p>
            <a:pPr algn="ctr"/>
            <a:r>
              <a:rPr lang="fr-FR"/>
              <a:t>Carte postale allemande (1915)</a:t>
            </a:r>
          </a:p>
        </p:txBody>
      </p:sp>
    </p:spTree>
    <p:extLst>
      <p:ext uri="{BB962C8B-B14F-4D97-AF65-F5344CB8AC3E}">
        <p14:creationId xmlns:p14="http://schemas.microsoft.com/office/powerpoint/2010/main" val="3414787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69E942-E5DA-7C50-A433-46E9606EA983}"/>
              </a:ext>
            </a:extLst>
          </p:cNvPr>
          <p:cNvSpPr>
            <a:spLocks noGrp="1"/>
          </p:cNvSpPr>
          <p:nvPr>
            <p:ph type="title"/>
          </p:nvPr>
        </p:nvSpPr>
        <p:spPr/>
        <p:txBody>
          <a:bodyPr>
            <a:normAutofit/>
          </a:bodyPr>
          <a:lstStyle/>
          <a:p>
            <a:r>
              <a:rPr lang="fr-FR" sz="3200" b="1"/>
              <a:t>La révolution de février 1917</a:t>
            </a:r>
          </a:p>
        </p:txBody>
      </p:sp>
      <p:pic>
        <p:nvPicPr>
          <p:cNvPr id="3074" name="Picture 2">
            <a:extLst>
              <a:ext uri="{FF2B5EF4-FFF2-40B4-BE49-F238E27FC236}">
                <a16:creationId xmlns:a16="http://schemas.microsoft.com/office/drawing/2014/main" id="{F0C29326-BFBC-1A30-59F5-80D1194B8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024743"/>
            <a:ext cx="3175114" cy="305694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501F663-EFF6-561F-74B4-30F8553A8D32}"/>
              </a:ext>
            </a:extLst>
          </p:cNvPr>
          <p:cNvSpPr txBox="1"/>
          <p:nvPr/>
        </p:nvSpPr>
        <p:spPr>
          <a:xfrm>
            <a:off x="838200" y="5339443"/>
            <a:ext cx="3175114" cy="646331"/>
          </a:xfrm>
          <a:prstGeom prst="rect">
            <a:avLst/>
          </a:prstGeom>
          <a:noFill/>
        </p:spPr>
        <p:txBody>
          <a:bodyPr wrap="square" rtlCol="0">
            <a:spAutoFit/>
          </a:bodyPr>
          <a:lstStyle/>
          <a:p>
            <a:pPr algn="ctr"/>
            <a:r>
              <a:rPr lang="fr-FR"/>
              <a:t>Femmes manifestant à Petrograd</a:t>
            </a:r>
          </a:p>
        </p:txBody>
      </p:sp>
      <p:pic>
        <p:nvPicPr>
          <p:cNvPr id="3076" name="Picture 4">
            <a:extLst>
              <a:ext uri="{FF2B5EF4-FFF2-40B4-BE49-F238E27FC236}">
                <a16:creationId xmlns:a16="http://schemas.microsoft.com/office/drawing/2014/main" id="{1F41CF81-8C85-8E41-DCE0-BF7AC61FD5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127" y="2024743"/>
            <a:ext cx="4118378" cy="305694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DECF9127-0567-3BBF-472C-8FB9A432954B}"/>
              </a:ext>
            </a:extLst>
          </p:cNvPr>
          <p:cNvSpPr txBox="1"/>
          <p:nvPr/>
        </p:nvSpPr>
        <p:spPr>
          <a:xfrm>
            <a:off x="4846320" y="5320657"/>
            <a:ext cx="3175114" cy="646331"/>
          </a:xfrm>
          <a:prstGeom prst="rect">
            <a:avLst/>
          </a:prstGeom>
          <a:noFill/>
        </p:spPr>
        <p:txBody>
          <a:bodyPr wrap="square" rtlCol="0">
            <a:spAutoFit/>
          </a:bodyPr>
          <a:lstStyle/>
          <a:p>
            <a:pPr algn="ctr"/>
            <a:r>
              <a:rPr lang="fr-FR"/>
              <a:t>Soldats russes se joignant à la révolution</a:t>
            </a:r>
          </a:p>
        </p:txBody>
      </p:sp>
      <p:pic>
        <p:nvPicPr>
          <p:cNvPr id="3078" name="Picture 6">
            <a:extLst>
              <a:ext uri="{FF2B5EF4-FFF2-40B4-BE49-F238E27FC236}">
                <a16:creationId xmlns:a16="http://schemas.microsoft.com/office/drawing/2014/main" id="{8CE8337F-4ADB-F189-91B5-299F58789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3846" y="2024742"/>
            <a:ext cx="2153302" cy="3056939"/>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43C32D9A-35BC-B8C7-8F14-565F1BD3BE48}"/>
              </a:ext>
            </a:extLst>
          </p:cNvPr>
          <p:cNvSpPr txBox="1"/>
          <p:nvPr/>
        </p:nvSpPr>
        <p:spPr>
          <a:xfrm>
            <a:off x="8854440" y="5320656"/>
            <a:ext cx="3175114" cy="646331"/>
          </a:xfrm>
          <a:prstGeom prst="rect">
            <a:avLst/>
          </a:prstGeom>
          <a:noFill/>
        </p:spPr>
        <p:txBody>
          <a:bodyPr wrap="square" rtlCol="0">
            <a:spAutoFit/>
          </a:bodyPr>
          <a:lstStyle/>
          <a:p>
            <a:pPr algn="ctr"/>
            <a:r>
              <a:rPr lang="fr-FR"/>
              <a:t>« Camarades démocrates: Ivan et l’Oncle Sam »</a:t>
            </a:r>
          </a:p>
        </p:txBody>
      </p:sp>
    </p:spTree>
    <p:extLst>
      <p:ext uri="{BB962C8B-B14F-4D97-AF65-F5344CB8AC3E}">
        <p14:creationId xmlns:p14="http://schemas.microsoft.com/office/powerpoint/2010/main" val="2920690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C9354D1-3CFB-6EBB-9D08-67302CA18CC3}"/>
              </a:ext>
            </a:extLst>
          </p:cNvPr>
          <p:cNvSpPr>
            <a:spLocks noGrp="1"/>
          </p:cNvSpPr>
          <p:nvPr>
            <p:ph idx="1"/>
          </p:nvPr>
        </p:nvSpPr>
        <p:spPr>
          <a:xfrm>
            <a:off x="838200" y="355600"/>
            <a:ext cx="10515600" cy="5821363"/>
          </a:xfrm>
        </p:spPr>
        <p:txBody>
          <a:bodyPr>
            <a:normAutofit fontScale="85000" lnSpcReduction="20000"/>
          </a:bodyPr>
          <a:lstStyle/>
          <a:p>
            <a:r>
              <a:rPr lang="fr-CH" b="1"/>
              <a:t>Comment la révolution débute-t-elle ?</a:t>
            </a:r>
            <a:endParaRPr lang="fr-CH"/>
          </a:p>
          <a:p>
            <a:pPr>
              <a:buFont typeface="Arial" panose="020B0604020202020204" pitchFamily="34" charset="0"/>
              <a:buChar char="•"/>
            </a:pPr>
            <a:r>
              <a:rPr lang="fr-CH"/>
              <a:t>La révolution débute avec des manifestations de la population réclamant du pain, en réponse à des pénuries alimentaires. Ces manifestations se transforment progressivement en une grève générale dans les usines.</a:t>
            </a:r>
          </a:p>
          <a:p>
            <a:r>
              <a:rPr lang="fr-CH" b="1"/>
              <a:t>Combien de jours dure-t-elle ?</a:t>
            </a:r>
            <a:endParaRPr lang="fr-CH"/>
          </a:p>
          <a:p>
            <a:pPr>
              <a:buFont typeface="Arial" panose="020B0604020202020204" pitchFamily="34" charset="0"/>
              <a:buChar char="•"/>
            </a:pPr>
            <a:r>
              <a:rPr lang="fr-CH"/>
              <a:t>Selon le document, les événements principaux s'étendent sur plusieurs jours, du 23 février au 27 février.</a:t>
            </a:r>
          </a:p>
          <a:p>
            <a:r>
              <a:rPr lang="fr-CH" b="1"/>
              <a:t>Comment les événements s’enchaînent d’une journée à l’autre ?</a:t>
            </a:r>
            <a:endParaRPr lang="fr-CH"/>
          </a:p>
          <a:p>
            <a:pPr>
              <a:buFont typeface="Arial" panose="020B0604020202020204" pitchFamily="34" charset="0"/>
              <a:buChar char="•"/>
            </a:pPr>
            <a:r>
              <a:rPr lang="fr-CH" b="1"/>
              <a:t>23 février</a:t>
            </a:r>
            <a:r>
              <a:rPr lang="fr-CH"/>
              <a:t> : Manifestations pacifiques réclamant du pain.</a:t>
            </a:r>
          </a:p>
          <a:p>
            <a:pPr>
              <a:buFont typeface="Arial" panose="020B0604020202020204" pitchFamily="34" charset="0"/>
              <a:buChar char="•"/>
            </a:pPr>
            <a:r>
              <a:rPr lang="fr-CH" b="1"/>
              <a:t>24 février</a:t>
            </a:r>
            <a:r>
              <a:rPr lang="fr-CH"/>
              <a:t> : La foule grandit et les ouvriers se joignent au mouvement en grève générale.</a:t>
            </a:r>
          </a:p>
          <a:p>
            <a:pPr>
              <a:buFont typeface="Arial" panose="020B0604020202020204" pitchFamily="34" charset="0"/>
              <a:buChar char="•"/>
            </a:pPr>
            <a:r>
              <a:rPr lang="fr-CH" b="1"/>
              <a:t>25 février</a:t>
            </a:r>
            <a:r>
              <a:rPr lang="fr-CH"/>
              <a:t> : Les premiers affrontements violents surviennent, la police tente de bloquer la foule, mais elle est débordée.</a:t>
            </a:r>
          </a:p>
          <a:p>
            <a:pPr>
              <a:buFont typeface="Arial" panose="020B0604020202020204" pitchFamily="34" charset="0"/>
              <a:buChar char="•"/>
            </a:pPr>
            <a:r>
              <a:rPr lang="fr-CH" b="1"/>
              <a:t>26 février</a:t>
            </a:r>
            <a:r>
              <a:rPr lang="fr-CH"/>
              <a:t> : Les soldats commencent à se mutiner et rejoignent les manifestants.</a:t>
            </a:r>
          </a:p>
          <a:p>
            <a:pPr>
              <a:buFont typeface="Arial" panose="020B0604020202020204" pitchFamily="34" charset="0"/>
              <a:buChar char="•"/>
            </a:pPr>
            <a:r>
              <a:rPr lang="fr-CH" b="1"/>
              <a:t>27 février</a:t>
            </a:r>
            <a:r>
              <a:rPr lang="fr-CH"/>
              <a:t> : La révolution triomphe avec la mutinerie de plusieurs régiments, les commissariats sont attaqués, et la ville est contrôlée par les insurgés.</a:t>
            </a:r>
          </a:p>
          <a:p>
            <a:endParaRPr lang="fr-CH"/>
          </a:p>
        </p:txBody>
      </p:sp>
    </p:spTree>
    <p:extLst>
      <p:ext uri="{BB962C8B-B14F-4D97-AF65-F5344CB8AC3E}">
        <p14:creationId xmlns:p14="http://schemas.microsoft.com/office/powerpoint/2010/main" val="3824570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B69AA32-46A0-37A2-BB71-CCB698462F45}"/>
              </a:ext>
            </a:extLst>
          </p:cNvPr>
          <p:cNvSpPr>
            <a:spLocks noGrp="1"/>
          </p:cNvSpPr>
          <p:nvPr>
            <p:ph idx="1"/>
          </p:nvPr>
        </p:nvSpPr>
        <p:spPr>
          <a:xfrm>
            <a:off x="838200" y="381000"/>
            <a:ext cx="10515600" cy="5795963"/>
          </a:xfrm>
        </p:spPr>
        <p:txBody>
          <a:bodyPr>
            <a:normAutofit fontScale="92500" lnSpcReduction="20000"/>
          </a:bodyPr>
          <a:lstStyle/>
          <a:p>
            <a:r>
              <a:rPr lang="fr-CH" b="1"/>
              <a:t>Les manifestants agissaient-ils selon un plan prévu ou leur action était-elle spontanée ? (justifiez votre réponse)</a:t>
            </a:r>
            <a:endParaRPr lang="fr-CH"/>
          </a:p>
          <a:p>
            <a:pPr>
              <a:buFont typeface="Arial" panose="020B0604020202020204" pitchFamily="34" charset="0"/>
              <a:buChar char="•"/>
            </a:pPr>
            <a:r>
              <a:rPr lang="fr-CH"/>
              <a:t>L'action semble être spontanée. Selon le document, les premiers jours, il ne s'agissait que de simples manifestations pour du pain. La foule ne brandissait pas de drapeaux politiques, et les actions, comme les meetings improvisés et les grèves, étaient réactives plutôt qu'organisées.</a:t>
            </a:r>
          </a:p>
          <a:p>
            <a:r>
              <a:rPr lang="fr-CH" b="1"/>
              <a:t>Pourquoi le mouvement de février 1917 triomphe-t-il ?</a:t>
            </a:r>
            <a:endParaRPr lang="fr-CH"/>
          </a:p>
          <a:p>
            <a:pPr>
              <a:buFont typeface="Arial" panose="020B0604020202020204" pitchFamily="34" charset="0"/>
              <a:buChar char="•"/>
            </a:pPr>
            <a:r>
              <a:rPr lang="fr-CH"/>
              <a:t>Le mouvement triomphe parce que les troupes, initialement fidèles au régime, finissent par rejoindre les manifestants. La mutinerie des soldats, notamment des régiments comme celui de Volhynie, permet à la révolution de prendre le contrôle de la ville.</a:t>
            </a:r>
          </a:p>
          <a:p>
            <a:r>
              <a:rPr lang="fr-CH" b="1"/>
              <a:t>Le mouvement a-t-il été pacifique ou violent ?</a:t>
            </a:r>
            <a:endParaRPr lang="fr-CH"/>
          </a:p>
          <a:p>
            <a:pPr>
              <a:buFont typeface="Arial" panose="020B0604020202020204" pitchFamily="34" charset="0"/>
              <a:buChar char="•"/>
            </a:pPr>
            <a:r>
              <a:rPr lang="fr-CH"/>
              <a:t>Le mouvement a commencé pacifiquement avec des manifestations et des grèves, mais il est rapidement devenu violent, avec des affrontements contre la police, des tirs, et des commissariats incendiés. Le texte mentionne que le "premier sang des victimes est bu par la neige", indiquant des violences importantes.</a:t>
            </a:r>
          </a:p>
          <a:p>
            <a:endParaRPr lang="fr-CH"/>
          </a:p>
        </p:txBody>
      </p:sp>
    </p:spTree>
    <p:extLst>
      <p:ext uri="{BB962C8B-B14F-4D97-AF65-F5344CB8AC3E}">
        <p14:creationId xmlns:p14="http://schemas.microsoft.com/office/powerpoint/2010/main" val="1813750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7E9006-BCA2-F654-B136-026E4E4F3FED}"/>
              </a:ext>
            </a:extLst>
          </p:cNvPr>
          <p:cNvSpPr>
            <a:spLocks noGrp="1"/>
          </p:cNvSpPr>
          <p:nvPr>
            <p:ph type="title"/>
          </p:nvPr>
        </p:nvSpPr>
        <p:spPr/>
        <p:txBody>
          <a:bodyPr>
            <a:normAutofit/>
          </a:bodyPr>
          <a:lstStyle/>
          <a:p>
            <a:r>
              <a:rPr lang="fr-FR" sz="3200" b="1"/>
              <a:t>La révolution de février 1917</a:t>
            </a:r>
          </a:p>
        </p:txBody>
      </p:sp>
      <p:sp>
        <p:nvSpPr>
          <p:cNvPr id="3" name="Espace réservé du contenu 2">
            <a:extLst>
              <a:ext uri="{FF2B5EF4-FFF2-40B4-BE49-F238E27FC236}">
                <a16:creationId xmlns:a16="http://schemas.microsoft.com/office/drawing/2014/main" id="{375CE9D4-8384-841D-2353-07F0B3D243BD}"/>
              </a:ext>
            </a:extLst>
          </p:cNvPr>
          <p:cNvSpPr>
            <a:spLocks noGrp="1"/>
          </p:cNvSpPr>
          <p:nvPr>
            <p:ph idx="1"/>
          </p:nvPr>
        </p:nvSpPr>
        <p:spPr/>
        <p:txBody>
          <a:bodyPr>
            <a:normAutofit fontScale="77500" lnSpcReduction="20000"/>
          </a:bodyPr>
          <a:lstStyle/>
          <a:p>
            <a:pPr algn="just"/>
            <a:r>
              <a:rPr lang="fr-FR"/>
              <a:t>Accentuation des tensions et du mécontentement à cause de la guerre</a:t>
            </a:r>
          </a:p>
          <a:p>
            <a:pPr algn="just"/>
            <a:endParaRPr lang="fr-FR"/>
          </a:p>
          <a:p>
            <a:pPr algn="just"/>
            <a:r>
              <a:rPr lang="fr-FR"/>
              <a:t>Février 1917: révolution: Petrograd =&gt; ensemble de la Russie</a:t>
            </a:r>
          </a:p>
          <a:p>
            <a:pPr algn="just"/>
            <a:endParaRPr lang="fr-FR"/>
          </a:p>
          <a:p>
            <a:pPr algn="just"/>
            <a:r>
              <a:rPr lang="fr-FR"/>
              <a:t>L’armée se joint aux révolutionnaires. </a:t>
            </a:r>
          </a:p>
          <a:p>
            <a:pPr algn="just"/>
            <a:endParaRPr lang="fr-FR"/>
          </a:p>
          <a:p>
            <a:pPr algn="just"/>
            <a:r>
              <a:rPr lang="fr-FR"/>
              <a:t>Fin du tsarisme et projet d’une République russe démocratique</a:t>
            </a:r>
          </a:p>
          <a:p>
            <a:pPr algn="just"/>
            <a:endParaRPr lang="fr-FR"/>
          </a:p>
          <a:p>
            <a:pPr algn="just"/>
            <a:r>
              <a:rPr lang="fr-FR"/>
              <a:t>Deux pouvoirs concurrents: gouvernement provisoire (bourgeois/libéraux) et soviets </a:t>
            </a:r>
          </a:p>
          <a:p>
            <a:pPr algn="just"/>
            <a:endParaRPr lang="fr-FR"/>
          </a:p>
          <a:p>
            <a:pPr algn="just"/>
            <a:r>
              <a:rPr lang="fr-FR"/>
              <a:t>Décision de poursuivre la guerre par le gouvernement provisoire =&gt; mécontentement population</a:t>
            </a:r>
          </a:p>
          <a:p>
            <a:endParaRPr lang="fr-FR"/>
          </a:p>
          <a:p>
            <a:endParaRPr lang="fr-FR"/>
          </a:p>
        </p:txBody>
      </p:sp>
    </p:spTree>
    <p:extLst>
      <p:ext uri="{BB962C8B-B14F-4D97-AF65-F5344CB8AC3E}">
        <p14:creationId xmlns:p14="http://schemas.microsoft.com/office/powerpoint/2010/main" val="134547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E80EEF6-B558-0026-2D76-7CD65C517280}"/>
              </a:ext>
            </a:extLst>
          </p:cNvPr>
          <p:cNvSpPr>
            <a:spLocks noGrp="1"/>
          </p:cNvSpPr>
          <p:nvPr>
            <p:ph idx="1"/>
          </p:nvPr>
        </p:nvSpPr>
        <p:spPr>
          <a:xfrm>
            <a:off x="838200" y="330200"/>
            <a:ext cx="10515600" cy="5846763"/>
          </a:xfrm>
        </p:spPr>
        <p:txBody>
          <a:bodyPr>
            <a:normAutofit fontScale="92500" lnSpcReduction="20000"/>
          </a:bodyPr>
          <a:lstStyle/>
          <a:p>
            <a:r>
              <a:rPr lang="fr-CH" b="1"/>
              <a:t>À quel moment se déroule l’insurrection d’octobre ?</a:t>
            </a:r>
            <a:endParaRPr lang="fr-CH"/>
          </a:p>
          <a:p>
            <a:pPr>
              <a:buFont typeface="Arial" panose="020B0604020202020204" pitchFamily="34" charset="0"/>
              <a:buChar char="•"/>
            </a:pPr>
            <a:r>
              <a:rPr lang="fr-CH"/>
              <a:t>L’insurrection se déroule </a:t>
            </a:r>
            <a:r>
              <a:rPr lang="fr-CH" b="1"/>
              <a:t>pendant la nuit</a:t>
            </a:r>
            <a:r>
              <a:rPr lang="fr-CH"/>
              <a:t> et se poursuit dans la journée. L’auteur décrit des événements en cours, mentionnant que les gares, la Banque d'État, et d'autres infrastructures stratégiques sont tombées entre les mains des insurgés.</a:t>
            </a:r>
          </a:p>
          <a:p>
            <a:r>
              <a:rPr lang="fr-CH" b="1"/>
              <a:t>Est-elle improvisée ou préparée ? (justifiez votre réponse)</a:t>
            </a:r>
            <a:endParaRPr lang="fr-CH"/>
          </a:p>
          <a:p>
            <a:pPr>
              <a:buFont typeface="Arial" panose="020B0604020202020204" pitchFamily="34" charset="0"/>
              <a:buChar char="•"/>
            </a:pPr>
            <a:r>
              <a:rPr lang="fr-CH"/>
              <a:t>Elle semble </a:t>
            </a:r>
            <a:r>
              <a:rPr lang="fr-CH" b="1"/>
              <a:t>préparée</a:t>
            </a:r>
            <a:r>
              <a:rPr lang="fr-CH"/>
              <a:t>. Les bolcheviks prennent successivement le contrôle des infrastructures essentielles comme les gares, le télégraphe et la Banque d'État, ce qui indique une coordination. De plus, l'ensemble de la garnison de Petrograd (à l’exception de quelques factions) est déjà du côté des bolcheviks, ce qui montre une organisation planifiée.</a:t>
            </a:r>
          </a:p>
          <a:p>
            <a:r>
              <a:rPr lang="fr-CH" b="1"/>
              <a:t>Quel est le but des insurgés ?</a:t>
            </a:r>
            <a:endParaRPr lang="fr-CH"/>
          </a:p>
          <a:p>
            <a:pPr>
              <a:buFont typeface="Arial" panose="020B0604020202020204" pitchFamily="34" charset="0"/>
              <a:buChar char="•"/>
            </a:pPr>
            <a:r>
              <a:rPr lang="fr-CH"/>
              <a:t>Le but des insurgés est de </a:t>
            </a:r>
            <a:r>
              <a:rPr lang="fr-CH" b="1"/>
              <a:t>renverser le gouvernement provisoire</a:t>
            </a:r>
            <a:r>
              <a:rPr lang="fr-CH"/>
              <a:t> en prenant le contrôle des institutions stratégiques du pays. Ils souhaitent établir un gouvernement bolchevik sous le contrôle du comité révolutionnaire, comme en témoigne leur siège du palais d'Hiver, où se trouve le gouvernement provisoire.</a:t>
            </a:r>
          </a:p>
          <a:p>
            <a:endParaRPr lang="fr-CH"/>
          </a:p>
        </p:txBody>
      </p:sp>
    </p:spTree>
    <p:extLst>
      <p:ext uri="{BB962C8B-B14F-4D97-AF65-F5344CB8AC3E}">
        <p14:creationId xmlns:p14="http://schemas.microsoft.com/office/powerpoint/2010/main" val="613928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BE5A4C-2B05-F47A-5810-55F7D5F18285}"/>
              </a:ext>
            </a:extLst>
          </p:cNvPr>
          <p:cNvSpPr>
            <a:spLocks noGrp="1"/>
          </p:cNvSpPr>
          <p:nvPr>
            <p:ph idx="1"/>
          </p:nvPr>
        </p:nvSpPr>
        <p:spPr>
          <a:xfrm>
            <a:off x="838200" y="381000"/>
            <a:ext cx="10515600" cy="5795963"/>
          </a:xfrm>
        </p:spPr>
        <p:txBody>
          <a:bodyPr>
            <a:normAutofit fontScale="77500" lnSpcReduction="20000"/>
          </a:bodyPr>
          <a:lstStyle/>
          <a:p>
            <a:r>
              <a:rPr lang="fr-CH" b="1"/>
              <a:t>La foule participe-t-elle à l’insurrection ?</a:t>
            </a:r>
            <a:endParaRPr lang="fr-CH"/>
          </a:p>
          <a:p>
            <a:pPr>
              <a:buFont typeface="Arial" panose="020B0604020202020204" pitchFamily="34" charset="0"/>
              <a:buChar char="•"/>
            </a:pPr>
            <a:r>
              <a:rPr lang="fr-CH"/>
              <a:t>La foule semble être présente en tant que spectatrice plutôt qu’actrice principale. Le document décrit des badauds curieux qui s’enfuient au premier coup de feu, mais reviennent rapidement par curiosité. Cela suggère que la population n’est pas directement impliquée dans l’action révolutionnaire, contrairement aux bolcheviks et à l’armée.</a:t>
            </a:r>
          </a:p>
          <a:p>
            <a:r>
              <a:rPr lang="fr-CH" b="1"/>
              <a:t>Le mouvement est-il violent ?</a:t>
            </a:r>
            <a:endParaRPr lang="fr-CH"/>
          </a:p>
          <a:p>
            <a:pPr>
              <a:buFont typeface="Arial" panose="020B0604020202020204" pitchFamily="34" charset="0"/>
              <a:buChar char="•"/>
            </a:pPr>
            <a:r>
              <a:rPr lang="fr-CH"/>
              <a:t>Le mouvement semble </a:t>
            </a:r>
            <a:r>
              <a:rPr lang="fr-CH" b="1"/>
              <a:t>relativement peu violent</a:t>
            </a:r>
            <a:r>
              <a:rPr lang="fr-CH"/>
              <a:t> au début. Bien que des coups de feu soient mentionnés, l’insurrection semble s'être déroulée principalement sans résistance, et le gouvernement provisoire est assiégé sans que le comité révolutionnaire ait cherché à user de violence excessive.</a:t>
            </a:r>
          </a:p>
          <a:p>
            <a:r>
              <a:rPr lang="fr-CH" b="1"/>
              <a:t>Dans un paragraphe final, comparez les deux actions révolutionnaires.</a:t>
            </a:r>
            <a:endParaRPr lang="fr-CH"/>
          </a:p>
          <a:p>
            <a:pPr>
              <a:buFont typeface="Arial" panose="020B0604020202020204" pitchFamily="34" charset="0"/>
              <a:buChar char="•"/>
            </a:pPr>
            <a:r>
              <a:rPr lang="fr-CH"/>
              <a:t>La révolution de </a:t>
            </a:r>
            <a:r>
              <a:rPr lang="fr-CH" b="1"/>
              <a:t>février 1917</a:t>
            </a:r>
            <a:r>
              <a:rPr lang="fr-CH"/>
              <a:t> a commencé comme une réaction populaire spontanée, avec des manifestations pour le pain qui ont rapidement dégénéré en une grève générale. Le mouvement a pris de l'ampleur lorsque les soldats ont rejoint les manifestants, et il s’est terminé par un renversement du pouvoir. En revanche, l’insurrection d’</a:t>
            </a:r>
            <a:r>
              <a:rPr lang="fr-CH" b="1"/>
              <a:t>octobre 1917</a:t>
            </a:r>
            <a:r>
              <a:rPr lang="fr-CH"/>
              <a:t> a été minutieusement planifiée par les bolcheviks, avec la prise de points stratégiques et peu de participation directe de la population. La révolution de février était plus chaotique et impliquait une révolte massive de la population, tandis que l'insurrection d'octobre était plus organisée, avec des objectifs politiques précis et une prise de pouvoir contrôlée.</a:t>
            </a:r>
          </a:p>
          <a:p>
            <a:endParaRPr lang="fr-CH"/>
          </a:p>
        </p:txBody>
      </p:sp>
    </p:spTree>
    <p:extLst>
      <p:ext uri="{BB962C8B-B14F-4D97-AF65-F5344CB8AC3E}">
        <p14:creationId xmlns:p14="http://schemas.microsoft.com/office/powerpoint/2010/main" val="2682239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D38C99-AD93-C035-9EF6-85CB97404E00}"/>
              </a:ext>
            </a:extLst>
          </p:cNvPr>
          <p:cNvSpPr>
            <a:spLocks noGrp="1"/>
          </p:cNvSpPr>
          <p:nvPr>
            <p:ph type="title"/>
          </p:nvPr>
        </p:nvSpPr>
        <p:spPr/>
        <p:txBody>
          <a:bodyPr/>
          <a:lstStyle/>
          <a:p>
            <a:r>
              <a:rPr lang="fr-CH"/>
              <a:t>Peut-on les appeler les deux des révolutions?</a:t>
            </a:r>
          </a:p>
        </p:txBody>
      </p:sp>
      <p:pic>
        <p:nvPicPr>
          <p:cNvPr id="6146" name="Picture 2" descr="Coup d'état - Wikiquote">
            <a:extLst>
              <a:ext uri="{FF2B5EF4-FFF2-40B4-BE49-F238E27FC236}">
                <a16:creationId xmlns:a16="http://schemas.microsoft.com/office/drawing/2014/main" id="{6E55FB69-AF8E-5441-DB2A-9C3A9928D6B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4300" y="1265968"/>
            <a:ext cx="8801100" cy="532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899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485811-4541-085F-012E-C6B01239F690}"/>
              </a:ext>
            </a:extLst>
          </p:cNvPr>
          <p:cNvSpPr>
            <a:spLocks noGrp="1"/>
          </p:cNvSpPr>
          <p:nvPr>
            <p:ph type="title"/>
          </p:nvPr>
        </p:nvSpPr>
        <p:spPr/>
        <p:txBody>
          <a:bodyPr/>
          <a:lstStyle/>
          <a:p>
            <a:r>
              <a:rPr lang="fr-CH"/>
              <a:t>Peut-on les appeler les deux des révolutions?</a:t>
            </a:r>
          </a:p>
        </p:txBody>
      </p:sp>
      <p:sp>
        <p:nvSpPr>
          <p:cNvPr id="3" name="Espace réservé du contenu 2">
            <a:extLst>
              <a:ext uri="{FF2B5EF4-FFF2-40B4-BE49-F238E27FC236}">
                <a16:creationId xmlns:a16="http://schemas.microsoft.com/office/drawing/2014/main" id="{E6C11F7C-62C7-48F5-C8B9-6E9F0F692499}"/>
              </a:ext>
            </a:extLst>
          </p:cNvPr>
          <p:cNvSpPr>
            <a:spLocks noGrp="1"/>
          </p:cNvSpPr>
          <p:nvPr>
            <p:ph idx="1"/>
          </p:nvPr>
        </p:nvSpPr>
        <p:spPr>
          <a:xfrm>
            <a:off x="838200" y="1825625"/>
            <a:ext cx="10515600" cy="4667250"/>
          </a:xfrm>
        </p:spPr>
        <p:txBody>
          <a:bodyPr>
            <a:normAutofit fontScale="85000" lnSpcReduction="10000"/>
          </a:bodyPr>
          <a:lstStyle/>
          <a:p>
            <a:pPr>
              <a:lnSpc>
                <a:spcPct val="160000"/>
              </a:lnSpc>
              <a:spcBef>
                <a:spcPts val="0"/>
              </a:spcBef>
            </a:pPr>
            <a:r>
              <a:rPr lang="fr-FR"/>
              <a:t>Renversement (et prise) du pouvoir par … </a:t>
            </a:r>
          </a:p>
          <a:p>
            <a:pPr lvl="1">
              <a:lnSpc>
                <a:spcPct val="160000"/>
              </a:lnSpc>
              <a:spcBef>
                <a:spcPts val="0"/>
              </a:spcBef>
            </a:pPr>
            <a:r>
              <a:rPr lang="fr-FR" sz="2900"/>
              <a:t>la population dans son ensemble, la masse =&gt; </a:t>
            </a:r>
            <a:r>
              <a:rPr lang="fr-FR" sz="2900" b="1"/>
              <a:t>révolution</a:t>
            </a:r>
            <a:endParaRPr lang="fr-FR" sz="2900"/>
          </a:p>
          <a:p>
            <a:pPr lvl="1">
              <a:lnSpc>
                <a:spcPct val="160000"/>
              </a:lnSpc>
              <a:spcBef>
                <a:spcPts val="0"/>
              </a:spcBef>
            </a:pPr>
            <a:r>
              <a:rPr lang="fr-FR" sz="2900"/>
              <a:t>un groupe restreint de personnes, souvent l’armée =&gt; </a:t>
            </a:r>
            <a:r>
              <a:rPr lang="fr-FR" sz="2900" b="1"/>
              <a:t>coup d’Etat</a:t>
            </a:r>
            <a:endParaRPr lang="fr-CH" b="0" i="0" u="none" strike="noStrike">
              <a:solidFill>
                <a:srgbClr val="000000"/>
              </a:solidFill>
              <a:effectLst/>
              <a:latin typeface="-webkit-standard"/>
            </a:endParaRPr>
          </a:p>
          <a:p>
            <a:r>
              <a:rPr lang="fr-CH" b="0" i="0" u="none" strike="noStrike">
                <a:solidFill>
                  <a:srgbClr val="000000"/>
                </a:solidFill>
                <a:effectLst/>
                <a:latin typeface="-webkit-standard"/>
              </a:rPr>
              <a:t>D'un point de vue technique, l'insurrection d'octobre 1917 ressemble davantage à un </a:t>
            </a:r>
            <a:r>
              <a:rPr lang="fr-CH" b="1" i="0" u="none" strike="noStrike">
                <a:solidFill>
                  <a:srgbClr val="000000"/>
                </a:solidFill>
                <a:effectLst/>
              </a:rPr>
              <a:t>coup d’État</a:t>
            </a:r>
            <a:r>
              <a:rPr lang="fr-CH" b="0" i="0" u="none" strike="noStrike">
                <a:solidFill>
                  <a:srgbClr val="000000"/>
                </a:solidFill>
                <a:effectLst/>
                <a:latin typeface="-webkit-standard"/>
              </a:rPr>
              <a:t> qu’à une révolution populaire. Les bolcheviks ont pris le pouvoir en renversant le gouvernement provisoire de manière organisée, en s'emparant des points stratégiques de Petrograd, sans mobilisation massive de la population. Contrairement à la révolution de février, qui impliquait une large partie du peuple (ouvriers, soldats, paysans), l'événement d'octobre a été planifié et exécuté principalement par un groupe armé bien structuré : les bolcheviks. Cela s'apparente à un coup d’État, où un groupe restreint prend le contrôle de l’État par la force</a:t>
            </a:r>
            <a:endParaRPr lang="fr-CH"/>
          </a:p>
        </p:txBody>
      </p:sp>
    </p:spTree>
    <p:extLst>
      <p:ext uri="{BB962C8B-B14F-4D97-AF65-F5344CB8AC3E}">
        <p14:creationId xmlns:p14="http://schemas.microsoft.com/office/powerpoint/2010/main" val="480575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33093-F42D-7F97-62B9-D84E9FF9B380}"/>
              </a:ext>
            </a:extLst>
          </p:cNvPr>
          <p:cNvSpPr>
            <a:spLocks noGrp="1"/>
          </p:cNvSpPr>
          <p:nvPr>
            <p:ph type="title"/>
          </p:nvPr>
        </p:nvSpPr>
        <p:spPr/>
        <p:txBody>
          <a:bodyPr/>
          <a:lstStyle/>
          <a:p>
            <a:r>
              <a:rPr lang="fr-CH"/>
              <a:t>Révolutions russes</a:t>
            </a:r>
          </a:p>
        </p:txBody>
      </p:sp>
      <p:pic>
        <p:nvPicPr>
          <p:cNvPr id="4" name="Média en ligne 3" descr="La révolution de Février et la révolution d'Octobre : Révolutions russes de 1917">
            <a:hlinkClick r:id="" action="ppaction://media"/>
            <a:extLst>
              <a:ext uri="{FF2B5EF4-FFF2-40B4-BE49-F238E27FC236}">
                <a16:creationId xmlns:a16="http://schemas.microsoft.com/office/drawing/2014/main" id="{8F8A1896-0B45-0C9A-B0CB-95B775B72D40}"/>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198482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7554B0A-4BD6-5469-DE7A-DD8EE6AF8B07}"/>
              </a:ext>
            </a:extLst>
          </p:cNvPr>
          <p:cNvSpPr>
            <a:spLocks noGrp="1"/>
          </p:cNvSpPr>
          <p:nvPr>
            <p:ph type="title"/>
          </p:nvPr>
        </p:nvSpPr>
        <p:spPr>
          <a:xfrm>
            <a:off x="917275" y="4583953"/>
            <a:ext cx="4685857" cy="1465973"/>
          </a:xfrm>
        </p:spPr>
        <p:txBody>
          <a:bodyPr anchor="t">
            <a:normAutofit/>
          </a:bodyPr>
          <a:lstStyle/>
          <a:p>
            <a:r>
              <a:rPr lang="fr-CH" sz="3400"/>
              <a:t>RTS vidéo – Communisme à Fribourg</a:t>
            </a:r>
          </a:p>
        </p:txBody>
      </p:sp>
      <p:pic>
        <p:nvPicPr>
          <p:cNvPr id="4" name="Image 3" descr="«Ecole Lénine» le 24 février à l'Université de Fribourg. Militantisme pour la Palestine.">
            <a:extLst>
              <a:ext uri="{FF2B5EF4-FFF2-40B4-BE49-F238E27FC236}">
                <a16:creationId xmlns:a16="http://schemas.microsoft.com/office/drawing/2014/main" id="{E2AE4E68-2D5D-E39C-7B3F-DC775D2F68F2}"/>
              </a:ext>
            </a:extLst>
          </p:cNvPr>
          <p:cNvPicPr>
            <a:picLocks noChangeAspect="1"/>
          </p:cNvPicPr>
          <p:nvPr/>
        </p:nvPicPr>
        <p:blipFill>
          <a:blip r:embed="rId2" cstate="print">
            <a:extLst>
              <a:ext uri="{28A0092B-C50C-407E-A947-70E740481C1C}">
                <a14:useLocalDpi xmlns:a14="http://schemas.microsoft.com/office/drawing/2010/main" val="0"/>
              </a:ext>
            </a:extLst>
          </a:blip>
          <a:srcRect t="14077" b="16638"/>
          <a:stretch/>
        </p:blipFill>
        <p:spPr bwMode="auto">
          <a:xfrm>
            <a:off x="20" y="432"/>
            <a:ext cx="12191980" cy="4244759"/>
          </a:xfrm>
          <a:prstGeom prst="rect">
            <a:avLst/>
          </a:prstGeom>
          <a:noFill/>
        </p:spPr>
      </p:pic>
      <p:sp>
        <p:nvSpPr>
          <p:cNvPr id="3" name="Espace réservé du contenu 2">
            <a:extLst>
              <a:ext uri="{FF2B5EF4-FFF2-40B4-BE49-F238E27FC236}">
                <a16:creationId xmlns:a16="http://schemas.microsoft.com/office/drawing/2014/main" id="{34A704CB-8518-FCFF-1637-18F6D779EEEB}"/>
              </a:ext>
            </a:extLst>
          </p:cNvPr>
          <p:cNvSpPr>
            <a:spLocks noGrp="1"/>
          </p:cNvSpPr>
          <p:nvPr>
            <p:ph idx="1"/>
          </p:nvPr>
        </p:nvSpPr>
        <p:spPr>
          <a:xfrm>
            <a:off x="6096000" y="4583953"/>
            <a:ext cx="5638800" cy="1465973"/>
          </a:xfrm>
        </p:spPr>
        <p:txBody>
          <a:bodyPr>
            <a:normAutofit/>
          </a:bodyPr>
          <a:lstStyle/>
          <a:p>
            <a:r>
              <a:rPr lang="fr-CH" sz="2000" u="sng" dirty="0">
                <a:effectLst/>
                <a:latin typeface="Times New Roman" panose="02020603050405020304" pitchFamily="18" charset="0"/>
                <a:ea typeface="Calibri" panose="020F0502020204030204" pitchFamily="34" charset="0"/>
                <a:cs typeface="Arial" panose="020B0604020202020204" pitchFamily="34" charset="0"/>
                <a:hlinkClick r:id="rId3"/>
              </a:rPr>
              <a:t>https://www.rts.ch/play/tv/19h30/video/luniversite-de-fribourg-sanctionne-la-societe-marxiste-de-fribourg-qui-recrute-en-vue-de-creer-un-nouveau-parti-communiste-revolutionnaire?urn=urn:rts:video:14856484</a:t>
            </a:r>
            <a:r>
              <a:rPr lang="fr-CH" sz="2000" dirty="0">
                <a:effectLst/>
                <a:latin typeface="Times New Roman" panose="02020603050405020304" pitchFamily="18" charset="0"/>
                <a:ea typeface="Calibri" panose="020F0502020204030204" pitchFamily="34" charset="0"/>
                <a:cs typeface="Arial" panose="020B0604020202020204" pitchFamily="34" charset="0"/>
              </a:rPr>
              <a:t> </a:t>
            </a:r>
            <a:endParaRPr lang="fr-CH" sz="2000" dirty="0">
              <a:effectLst/>
              <a:latin typeface="Calibri" panose="020F0502020204030204" pitchFamily="34" charset="0"/>
              <a:ea typeface="Calibri" panose="020F0502020204030204" pitchFamily="34" charset="0"/>
              <a:cs typeface="Arial" panose="020B0604020202020204" pitchFamily="34" charset="0"/>
            </a:endParaRPr>
          </a:p>
          <a:p>
            <a:endParaRPr lang="fr-CH" sz="2000" dirty="0"/>
          </a:p>
        </p:txBody>
      </p:sp>
      <p:sp>
        <p:nvSpPr>
          <p:cNvPr id="11" name="Rectangle 10">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3167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Espace réservé du contenu 3" descr="Ces armées étrangères qui interviennent en Russie">
            <a:extLst>
              <a:ext uri="{FF2B5EF4-FFF2-40B4-BE49-F238E27FC236}">
                <a16:creationId xmlns:a16="http://schemas.microsoft.com/office/drawing/2014/main" id="{9E448547-CC33-0134-E6C2-35F90741FA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018472" y="1"/>
            <a:ext cx="6176327" cy="6881702"/>
          </a:xfrm>
          <a:prstGeom prst="rect">
            <a:avLst/>
          </a:prstGeom>
          <a:noFill/>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5650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57524-9166-782C-EDAA-79CED3CB24B2}"/>
              </a:ext>
            </a:extLst>
          </p:cNvPr>
          <p:cNvSpPr>
            <a:spLocks noGrp="1"/>
          </p:cNvSpPr>
          <p:nvPr>
            <p:ph type="title"/>
          </p:nvPr>
        </p:nvSpPr>
        <p:spPr/>
        <p:txBody>
          <a:bodyPr/>
          <a:lstStyle/>
          <a:p>
            <a:r>
              <a:rPr lang="fr-CH"/>
              <a:t>Résumé guerre civile + votre livre</a:t>
            </a:r>
          </a:p>
        </p:txBody>
      </p:sp>
      <p:pic>
        <p:nvPicPr>
          <p:cNvPr id="4" name="Média en ligne 3" descr="La Guerre civile russe et création de l'URSS">
            <a:hlinkClick r:id="" action="ppaction://media"/>
            <a:extLst>
              <a:ext uri="{FF2B5EF4-FFF2-40B4-BE49-F238E27FC236}">
                <a16:creationId xmlns:a16="http://schemas.microsoft.com/office/drawing/2014/main" id="{0CA85F96-C630-F57D-4D83-A173109618B8}"/>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210007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AF0BB8-5DB5-888E-6002-DCB9161D53AF}"/>
              </a:ext>
            </a:extLst>
          </p:cNvPr>
          <p:cNvSpPr>
            <a:spLocks noGrp="1"/>
          </p:cNvSpPr>
          <p:nvPr>
            <p:ph type="title"/>
          </p:nvPr>
        </p:nvSpPr>
        <p:spPr/>
        <p:txBody>
          <a:bodyPr/>
          <a:lstStyle/>
          <a:p>
            <a:r>
              <a:rPr lang="fr-CH"/>
              <a:t>Réponse questions Guerre civile</a:t>
            </a:r>
          </a:p>
        </p:txBody>
      </p:sp>
      <p:sp>
        <p:nvSpPr>
          <p:cNvPr id="3" name="Espace réservé du contenu 2">
            <a:extLst>
              <a:ext uri="{FF2B5EF4-FFF2-40B4-BE49-F238E27FC236}">
                <a16:creationId xmlns:a16="http://schemas.microsoft.com/office/drawing/2014/main" id="{2082D745-1D22-5BE5-C6B7-F0B061B0178F}"/>
              </a:ext>
            </a:extLst>
          </p:cNvPr>
          <p:cNvSpPr>
            <a:spLocks noGrp="1"/>
          </p:cNvSpPr>
          <p:nvPr>
            <p:ph idx="1"/>
          </p:nvPr>
        </p:nvSpPr>
        <p:spPr/>
        <p:txBody>
          <a:bodyPr>
            <a:normAutofit fontScale="85000" lnSpcReduction="10000"/>
          </a:bodyPr>
          <a:lstStyle/>
          <a:p>
            <a:r>
              <a:rPr lang="fr-CH" b="1"/>
              <a:t>Qui sont les deux principaux belligérants dans la guerre civile russe ?</a:t>
            </a:r>
            <a:endParaRPr lang="fr-CH"/>
          </a:p>
          <a:p>
            <a:pPr>
              <a:buFont typeface="Arial" panose="020B0604020202020204" pitchFamily="34" charset="0"/>
              <a:buChar char="•"/>
            </a:pPr>
            <a:r>
              <a:rPr lang="fr-CH"/>
              <a:t>Les deux principaux belligérants sont les </a:t>
            </a:r>
            <a:r>
              <a:rPr lang="fr-CH" b="1"/>
              <a:t>Rouges</a:t>
            </a:r>
            <a:r>
              <a:rPr lang="fr-CH"/>
              <a:t> (les bolcheviks et leurs partisans) et les </a:t>
            </a:r>
            <a:r>
              <a:rPr lang="fr-CH" b="1"/>
              <a:t>Blancs</a:t>
            </a:r>
            <a:r>
              <a:rPr lang="fr-CH"/>
              <a:t> (une coalition d’anti-bolcheviks comprenant des monarchistes, des républicains modérés, des socialistes </a:t>
            </a:r>
            <a:r>
              <a:rPr lang="fr-CH" err="1"/>
              <a:t>anti-bolcheviques</a:t>
            </a:r>
            <a:r>
              <a:rPr lang="fr-CH"/>
              <a:t>, et d’autres factions).</a:t>
            </a:r>
          </a:p>
          <a:p>
            <a:r>
              <a:rPr lang="fr-CH" b="1"/>
              <a:t>Quels étaient les enjeux économiques et sociaux de la guerre civile pour les paysans et les ouvriers russes ?</a:t>
            </a:r>
            <a:endParaRPr lang="fr-CH"/>
          </a:p>
          <a:p>
            <a:pPr>
              <a:buFont typeface="Arial" panose="020B0604020202020204" pitchFamily="34" charset="0"/>
              <a:buChar char="•"/>
            </a:pPr>
            <a:r>
              <a:rPr lang="fr-CH"/>
              <a:t>Les paysans voulaient principalement la </a:t>
            </a:r>
            <a:r>
              <a:rPr lang="fr-CH" b="1"/>
              <a:t>redistribution des terres</a:t>
            </a:r>
            <a:r>
              <a:rPr lang="fr-CH"/>
              <a:t>, une promesse faite par les bolcheviks. Les ouvriers étaient intéressés par le </a:t>
            </a:r>
            <a:r>
              <a:rPr lang="fr-CH" b="1"/>
              <a:t>contrôle des usines</a:t>
            </a:r>
            <a:r>
              <a:rPr lang="fr-CH"/>
              <a:t> et de meilleures conditions de travail. Cependant, la guerre civile a aggravé les conditions économiques, avec des pénuries alimentaires, l'effondrement de la production industrielle, et l'instabilité politique.</a:t>
            </a:r>
          </a:p>
          <a:p>
            <a:endParaRPr lang="fr-CH"/>
          </a:p>
        </p:txBody>
      </p:sp>
    </p:spTree>
    <p:extLst>
      <p:ext uri="{BB962C8B-B14F-4D97-AF65-F5344CB8AC3E}">
        <p14:creationId xmlns:p14="http://schemas.microsoft.com/office/powerpoint/2010/main" val="1582129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4F659-0546-CFDA-7375-FD8877820F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B2FD46-E0AA-6F18-F81A-FC80D217D6C9}"/>
              </a:ext>
            </a:extLst>
          </p:cNvPr>
          <p:cNvSpPr>
            <a:spLocks noGrp="1"/>
          </p:cNvSpPr>
          <p:nvPr>
            <p:ph type="title"/>
          </p:nvPr>
        </p:nvSpPr>
        <p:spPr/>
        <p:txBody>
          <a:bodyPr/>
          <a:lstStyle/>
          <a:p>
            <a:r>
              <a:rPr lang="fr-CH"/>
              <a:t>Réponse questions Guerre civile</a:t>
            </a:r>
          </a:p>
        </p:txBody>
      </p:sp>
      <p:sp>
        <p:nvSpPr>
          <p:cNvPr id="3" name="Espace réservé du contenu 2">
            <a:extLst>
              <a:ext uri="{FF2B5EF4-FFF2-40B4-BE49-F238E27FC236}">
                <a16:creationId xmlns:a16="http://schemas.microsoft.com/office/drawing/2014/main" id="{FCB3B66E-A6B3-393E-6CC3-19419943B1CD}"/>
              </a:ext>
            </a:extLst>
          </p:cNvPr>
          <p:cNvSpPr>
            <a:spLocks noGrp="1"/>
          </p:cNvSpPr>
          <p:nvPr>
            <p:ph idx="1"/>
          </p:nvPr>
        </p:nvSpPr>
        <p:spPr>
          <a:xfrm>
            <a:off x="838200" y="1825625"/>
            <a:ext cx="10515600" cy="4667250"/>
          </a:xfrm>
        </p:spPr>
        <p:txBody>
          <a:bodyPr>
            <a:normAutofit fontScale="92500" lnSpcReduction="20000"/>
          </a:bodyPr>
          <a:lstStyle/>
          <a:p>
            <a:r>
              <a:rPr lang="fr-CH" sz="2400" b="1"/>
              <a:t>En quoi le traité de Brest-Litovsk (1918) a-t-il influencé le déroulement de la guerre civile russe ?</a:t>
            </a:r>
            <a:endParaRPr lang="fr-CH" sz="2400"/>
          </a:p>
          <a:p>
            <a:pPr>
              <a:buFont typeface="Arial" panose="020B0604020202020204" pitchFamily="34" charset="0"/>
              <a:buChar char="•"/>
            </a:pPr>
            <a:r>
              <a:rPr lang="fr-CH" sz="2400"/>
              <a:t>Le </a:t>
            </a:r>
            <a:r>
              <a:rPr lang="fr-CH" sz="2400" b="1"/>
              <a:t>traité de Brest-Litovsk</a:t>
            </a:r>
            <a:r>
              <a:rPr lang="fr-CH" sz="2400"/>
              <a:t> a mis fin à la participation de la Russie à la Première Guerre mondiale, ce qui a permis aux bolcheviks de concentrer leurs forces sur leurs ennemis internes. Cependant, le traité a également entraîné la perte de vastes territoires pour la Russie, affaiblissant le soutien aux bolcheviks et renforçant l'opposition des nationalistes et des Blancs, qui voyaient ce traité comme une trahison.</a:t>
            </a:r>
          </a:p>
          <a:p>
            <a:r>
              <a:rPr lang="fr-CH" sz="2400" b="1"/>
              <a:t>Quels étaient les objectifs de la politique de "communisme de guerre" menée par les bolcheviks pendant la guerre civile, et quelles en ont été les conséquences ?</a:t>
            </a:r>
            <a:endParaRPr lang="fr-CH" sz="2400"/>
          </a:p>
          <a:p>
            <a:pPr>
              <a:buFont typeface="Arial" panose="020B0604020202020204" pitchFamily="34" charset="0"/>
              <a:buChar char="•"/>
            </a:pPr>
            <a:r>
              <a:rPr lang="fr-CH" sz="2400"/>
              <a:t>Le "communisme de guerre" avait pour objectif de </a:t>
            </a:r>
            <a:r>
              <a:rPr lang="fr-CH" sz="2400" b="1"/>
              <a:t>mobiliser toutes les ressources économiques</a:t>
            </a:r>
            <a:r>
              <a:rPr lang="fr-CH" sz="2400"/>
              <a:t> pour soutenir l'effort de guerre des bolcheviks. Cela incluait la </a:t>
            </a:r>
            <a:r>
              <a:rPr lang="fr-CH" sz="2400" b="1"/>
              <a:t>réquisition des surplus agricoles</a:t>
            </a:r>
            <a:r>
              <a:rPr lang="fr-CH" sz="2400"/>
              <a:t>, la nationalisation des industries, et l’instauration du rationnement. Les conséquences ont été désastreuses : </a:t>
            </a:r>
            <a:r>
              <a:rPr lang="fr-CH" sz="2400" b="1"/>
              <a:t>famine</a:t>
            </a:r>
            <a:r>
              <a:rPr lang="fr-CH" sz="2400"/>
              <a:t>, résistance paysanne, et effondrement de l'économie, ce qui a conduit à des révoltes comme celle des marins de Kronstadt.</a:t>
            </a:r>
          </a:p>
        </p:txBody>
      </p:sp>
    </p:spTree>
    <p:extLst>
      <p:ext uri="{BB962C8B-B14F-4D97-AF65-F5344CB8AC3E}">
        <p14:creationId xmlns:p14="http://schemas.microsoft.com/office/powerpoint/2010/main" val="3747836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47D40-E1B0-E69E-F3A5-C758C83B78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6580F2-E0A1-4794-C90B-F9AFE0BB8E5F}"/>
              </a:ext>
            </a:extLst>
          </p:cNvPr>
          <p:cNvSpPr>
            <a:spLocks noGrp="1"/>
          </p:cNvSpPr>
          <p:nvPr>
            <p:ph type="title"/>
          </p:nvPr>
        </p:nvSpPr>
        <p:spPr/>
        <p:txBody>
          <a:bodyPr/>
          <a:lstStyle/>
          <a:p>
            <a:r>
              <a:rPr lang="fr-CH"/>
              <a:t>Réponse questions Guerre civile</a:t>
            </a:r>
          </a:p>
        </p:txBody>
      </p:sp>
      <p:sp>
        <p:nvSpPr>
          <p:cNvPr id="3" name="Espace réservé du contenu 2">
            <a:extLst>
              <a:ext uri="{FF2B5EF4-FFF2-40B4-BE49-F238E27FC236}">
                <a16:creationId xmlns:a16="http://schemas.microsoft.com/office/drawing/2014/main" id="{BF42453B-CCC3-71FE-B07D-15B4DF2F78C4}"/>
              </a:ext>
            </a:extLst>
          </p:cNvPr>
          <p:cNvSpPr>
            <a:spLocks noGrp="1"/>
          </p:cNvSpPr>
          <p:nvPr>
            <p:ph idx="1"/>
          </p:nvPr>
        </p:nvSpPr>
        <p:spPr>
          <a:xfrm>
            <a:off x="838200" y="1825625"/>
            <a:ext cx="10515600" cy="4667250"/>
          </a:xfrm>
        </p:spPr>
        <p:txBody>
          <a:bodyPr>
            <a:normAutofit fontScale="70000" lnSpcReduction="20000"/>
          </a:bodyPr>
          <a:lstStyle/>
          <a:p>
            <a:r>
              <a:rPr lang="fr-CH" b="1"/>
              <a:t>Pour quelle raison l’Empire russe a-t-il perdu d’énormes territoires (tache bleue de la carte) ?</a:t>
            </a:r>
            <a:endParaRPr lang="fr-CH"/>
          </a:p>
          <a:p>
            <a:pPr>
              <a:buFont typeface="Arial" panose="020B0604020202020204" pitchFamily="34" charset="0"/>
              <a:buChar char="•"/>
            </a:pPr>
            <a:r>
              <a:rPr lang="fr-CH"/>
              <a:t>L'Empire russe a perdu d'énormes territoires à cause du </a:t>
            </a:r>
            <a:r>
              <a:rPr lang="fr-CH" b="1"/>
              <a:t>traité de Brest-Litovsk</a:t>
            </a:r>
            <a:r>
              <a:rPr lang="fr-CH"/>
              <a:t>, signé avec les puissances centrales (Allemagne, Autriche-Hongrie, etc.), pour mettre fin à la participation russe à la Première Guerre mondiale. Ces territoires comprenaient des régions clés comme la Pologne, les Pays baltes, et l'Ukraine.</a:t>
            </a:r>
          </a:p>
          <a:p>
            <a:r>
              <a:rPr lang="fr-CH" b="1"/>
              <a:t>Quelles sont les nations étrangères qui participent à l’effort de la guerre civile ?</a:t>
            </a:r>
            <a:endParaRPr lang="fr-CH"/>
          </a:p>
          <a:p>
            <a:pPr>
              <a:buFont typeface="Arial" panose="020B0604020202020204" pitchFamily="34" charset="0"/>
              <a:buChar char="•"/>
            </a:pPr>
            <a:r>
              <a:rPr lang="fr-CH"/>
              <a:t>Plusieurs nations étrangères ont participé à la guerre civile russe en soutenant les </a:t>
            </a:r>
            <a:r>
              <a:rPr lang="fr-CH" b="1"/>
              <a:t>Blancs</a:t>
            </a:r>
            <a:r>
              <a:rPr lang="fr-CH"/>
              <a:t>. Parmi elles, on trouve la </a:t>
            </a:r>
            <a:r>
              <a:rPr lang="fr-CH" b="1"/>
              <a:t>Grande-Bretagne</a:t>
            </a:r>
            <a:r>
              <a:rPr lang="fr-CH"/>
              <a:t>, la </a:t>
            </a:r>
            <a:r>
              <a:rPr lang="fr-CH" b="1"/>
              <a:t>France</a:t>
            </a:r>
            <a:r>
              <a:rPr lang="fr-CH"/>
              <a:t>, les </a:t>
            </a:r>
            <a:r>
              <a:rPr lang="fr-CH" b="1"/>
              <a:t>États-Unis</a:t>
            </a:r>
            <a:r>
              <a:rPr lang="fr-CH"/>
              <a:t>, et le </a:t>
            </a:r>
            <a:r>
              <a:rPr lang="fr-CH" b="1"/>
              <a:t>Japon</a:t>
            </a:r>
            <a:r>
              <a:rPr lang="fr-CH"/>
              <a:t>. Elles espéraient affaiblir le nouveau régime bolchevik et empêcher la propagation du communisme.</a:t>
            </a:r>
          </a:p>
          <a:p>
            <a:r>
              <a:rPr lang="fr-CH" b="1"/>
              <a:t>Réfléchissez à deux buts poursuivis par ces nations étrangères.</a:t>
            </a:r>
            <a:endParaRPr lang="fr-CH"/>
          </a:p>
          <a:p>
            <a:pPr>
              <a:buFont typeface="Arial" panose="020B0604020202020204" pitchFamily="34" charset="0"/>
              <a:buChar char="•"/>
            </a:pPr>
            <a:r>
              <a:rPr lang="fr-CH"/>
              <a:t>Ces nations avaient deux objectifs principaux :</a:t>
            </a:r>
          </a:p>
          <a:p>
            <a:pPr marL="742950" lvl="1" indent="-285750">
              <a:buFont typeface="Arial" panose="020B0604020202020204" pitchFamily="34" charset="0"/>
              <a:buChar char="•"/>
            </a:pPr>
            <a:r>
              <a:rPr lang="fr-CH" b="1"/>
              <a:t>Empêcher la propagation du communisme</a:t>
            </a:r>
            <a:r>
              <a:rPr lang="fr-CH"/>
              <a:t> dans le reste de l’Europe et protéger leurs intérêts économiques et politiques dans la région.</a:t>
            </a:r>
          </a:p>
          <a:p>
            <a:pPr marL="742950" lvl="1" indent="-285750">
              <a:buFont typeface="Arial" panose="020B0604020202020204" pitchFamily="34" charset="0"/>
              <a:buChar char="•"/>
            </a:pPr>
            <a:r>
              <a:rPr lang="fr-CH" b="1"/>
              <a:t>Soutenir leurs investissements et les dettes</a:t>
            </a:r>
            <a:r>
              <a:rPr lang="fr-CH"/>
              <a:t> que la Russie impériale leur devait, que les bolcheviks avaient déclaré ne pas reconnaître.</a:t>
            </a:r>
          </a:p>
        </p:txBody>
      </p:sp>
    </p:spTree>
    <p:extLst>
      <p:ext uri="{BB962C8B-B14F-4D97-AF65-F5344CB8AC3E}">
        <p14:creationId xmlns:p14="http://schemas.microsoft.com/office/powerpoint/2010/main" val="2491843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ouvelle politique économique — Wikirouge">
            <a:extLst>
              <a:ext uri="{FF2B5EF4-FFF2-40B4-BE49-F238E27FC236}">
                <a16:creationId xmlns:a16="http://schemas.microsoft.com/office/drawing/2014/main" id="{DDE3CE50-3CEA-8EA0-DAB4-4ED18F800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4450"/>
            <a:ext cx="10160000" cy="676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368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8" name="Rectangle 3077">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BD47A8B-DBA7-6B03-8339-DDA1D366D0E8}"/>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Débat : NEP</a:t>
            </a:r>
          </a:p>
        </p:txBody>
      </p:sp>
      <p:pic>
        <p:nvPicPr>
          <p:cNvPr id="3073" name="Image 7" descr="Pas de débat, pas de campagne ? | France Culture">
            <a:extLst>
              <a:ext uri="{FF2B5EF4-FFF2-40B4-BE49-F238E27FC236}">
                <a16:creationId xmlns:a16="http://schemas.microsoft.com/office/drawing/2014/main" id="{F30DF282-4D64-6764-5CF3-20A988DEF9E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1749300" y="557189"/>
            <a:ext cx="8693400" cy="46292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0AF2B76C-66DB-6712-E32C-F76DA59F214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H"/>
          </a:p>
        </p:txBody>
      </p:sp>
    </p:spTree>
    <p:extLst>
      <p:ext uri="{BB962C8B-B14F-4D97-AF65-F5344CB8AC3E}">
        <p14:creationId xmlns:p14="http://schemas.microsoft.com/office/powerpoint/2010/main" val="3434015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20AB33-FF95-9D48-7843-C1A90BBC04E4}"/>
              </a:ext>
            </a:extLst>
          </p:cNvPr>
          <p:cNvSpPr>
            <a:spLocks noGrp="1"/>
          </p:cNvSpPr>
          <p:nvPr>
            <p:ph idx="1"/>
          </p:nvPr>
        </p:nvSpPr>
        <p:spPr>
          <a:xfrm>
            <a:off x="838200" y="495300"/>
            <a:ext cx="10515600" cy="5681663"/>
          </a:xfrm>
        </p:spPr>
        <p:txBody>
          <a:bodyPr>
            <a:normAutofit/>
          </a:bodyPr>
          <a:lstStyle/>
          <a:p>
            <a:pPr marL="342900" lvl="0" indent="-342900">
              <a:lnSpc>
                <a:spcPct val="107000"/>
              </a:lnSpc>
              <a:spcAft>
                <a:spcPts val="1200"/>
              </a:spcAft>
              <a:buFont typeface="+mj-lt"/>
              <a:buAutoNum type="arabicPeriod"/>
              <a:tabLst>
                <a:tab pos="139700" algn="l"/>
                <a:tab pos="457200" algn="l"/>
              </a:tabLst>
            </a:pPr>
            <a:r>
              <a:rPr lang="fr-FR" sz="2000" b="1">
                <a:effectLst/>
                <a:latin typeface="Times New Roman" panose="02020603050405020304" pitchFamily="18" charset="0"/>
                <a:ea typeface="Calibri" panose="020F0502020204030204" pitchFamily="34" charset="0"/>
                <a:cs typeface="Times New Roman" panose="02020603050405020304" pitchFamily="18" charset="0"/>
              </a:rPr>
              <a:t>Lecture et préparation</a:t>
            </a:r>
            <a:r>
              <a:rPr lang="fr-FR" sz="2000">
                <a:effectLst/>
                <a:latin typeface="Times New Roman" panose="02020603050405020304" pitchFamily="18" charset="0"/>
                <a:ea typeface="Calibri" panose="020F0502020204030204" pitchFamily="34" charset="0"/>
                <a:cs typeface="Times New Roman" panose="02020603050405020304" pitchFamily="18" charset="0"/>
              </a:rPr>
              <a:t> :À l’aide des deux pages suivantes et de votre livre à la page 37-38, chaque groupe lit une page. Chaque membre du groupe devient expert sur sa partie du texte. Un groupe défend les arguments pour la NEP et l’autre défend les arguments contre la NEP.</a:t>
            </a:r>
            <a:endParaRPr lang="fr-CH" sz="180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mj-lt"/>
              <a:buAutoNum type="arabicPeriod"/>
              <a:tabLst>
                <a:tab pos="139700" algn="l"/>
                <a:tab pos="457200" algn="l"/>
              </a:tabLst>
            </a:pPr>
            <a:r>
              <a:rPr lang="fr-FR" sz="2000" b="1">
                <a:effectLst/>
                <a:latin typeface="Times New Roman" panose="02020603050405020304" pitchFamily="18" charset="0"/>
                <a:ea typeface="Calibri" panose="020F0502020204030204" pitchFamily="34" charset="0"/>
                <a:cs typeface="Times New Roman" panose="02020603050405020304" pitchFamily="18" charset="0"/>
              </a:rPr>
              <a:t>Préparation de l’argumentaire</a:t>
            </a:r>
            <a:r>
              <a:rPr lang="fr-FR" sz="2000">
                <a:effectLst/>
                <a:latin typeface="Times New Roman" panose="02020603050405020304" pitchFamily="18" charset="0"/>
                <a:ea typeface="Calibri" panose="020F0502020204030204" pitchFamily="34" charset="0"/>
                <a:cs typeface="Times New Roman" panose="02020603050405020304" pitchFamily="18" charset="0"/>
              </a:rPr>
              <a:t> :Sur une feuille, préparez les arguments que vous allez présenter à votre "peuple" pour les convaincre de suivre votre point de vue. Vous devez expliquer pourquoi la NEP est une bonne ou une mauvaise décision selon la position de votre groupe (pour ou contre).Utilisez les extraits des discours et les idées de votre lecture pour justifier votre position.</a:t>
            </a:r>
            <a:endParaRPr lang="fr-CH" sz="180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mj-lt"/>
              <a:buAutoNum type="arabicPeriod"/>
              <a:tabLst>
                <a:tab pos="139700" algn="l"/>
                <a:tab pos="457200" algn="l"/>
              </a:tabLst>
            </a:pPr>
            <a:r>
              <a:rPr lang="fr-FR" sz="2000" b="1">
                <a:effectLst/>
                <a:latin typeface="Times New Roman" panose="02020603050405020304" pitchFamily="18" charset="0"/>
                <a:ea typeface="Calibri" panose="020F0502020204030204" pitchFamily="34" charset="0"/>
                <a:cs typeface="Times New Roman" panose="02020603050405020304" pitchFamily="18" charset="0"/>
              </a:rPr>
              <a:t>Débat en binôme</a:t>
            </a:r>
            <a:r>
              <a:rPr lang="fr-FR" sz="2000">
                <a:effectLst/>
                <a:latin typeface="Times New Roman" panose="02020603050405020304" pitchFamily="18" charset="0"/>
                <a:ea typeface="Calibri" panose="020F0502020204030204" pitchFamily="34" charset="0"/>
                <a:cs typeface="Times New Roman" panose="02020603050405020304" pitchFamily="18" charset="0"/>
              </a:rPr>
              <a:t> :Avec votre voisin (un "pour" et un "contre"), engagez un débat structuré où chacun présente ses arguments. Prenez des notes sur les points clés qui ressortent pendant le débat. Assurez-vous de répondre aux arguments opposés et de bien défendre votre position.</a:t>
            </a:r>
            <a:endParaRPr lang="fr-CH" sz="180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1200"/>
              </a:spcAft>
              <a:buFont typeface="+mj-lt"/>
              <a:buAutoNum type="arabicPeriod"/>
              <a:tabLst>
                <a:tab pos="139700" algn="l"/>
                <a:tab pos="457200" algn="l"/>
              </a:tabLst>
            </a:pPr>
            <a:r>
              <a:rPr lang="fr-FR" sz="2000" b="1">
                <a:effectLst/>
                <a:latin typeface="Times New Roman" panose="02020603050405020304" pitchFamily="18" charset="0"/>
                <a:ea typeface="Calibri" panose="020F0502020204030204" pitchFamily="34" charset="0"/>
                <a:cs typeface="Times New Roman" panose="02020603050405020304" pitchFamily="18" charset="0"/>
              </a:rPr>
              <a:t>Discussion collective</a:t>
            </a:r>
            <a:r>
              <a:rPr lang="fr-FR" sz="2000">
                <a:effectLst/>
                <a:latin typeface="Times New Roman" panose="02020603050405020304" pitchFamily="18" charset="0"/>
                <a:ea typeface="Calibri" panose="020F0502020204030204" pitchFamily="34" charset="0"/>
                <a:cs typeface="Times New Roman" panose="02020603050405020304" pitchFamily="18" charset="0"/>
              </a:rPr>
              <a:t> :Nous reviendrons ensuite tous ensemble sur ce débat pour discuter des points forts et des idées principales à retenir. Nous terminerons en identifiant les éléments essentiels de la NEP et des débats idéologiques qui l'entourent.</a:t>
            </a:r>
            <a:endParaRPr lang="fr-CH" sz="1800">
              <a:effectLst/>
              <a:latin typeface="Times New Roman" panose="02020603050405020304" pitchFamily="18" charset="0"/>
              <a:ea typeface="Calibri" panose="020F0502020204030204" pitchFamily="34" charset="0"/>
              <a:cs typeface="Times New Roman" panose="02020603050405020304" pitchFamily="18" charset="0"/>
            </a:endParaRPr>
          </a:p>
          <a:p>
            <a:endParaRPr lang="fr-CH"/>
          </a:p>
        </p:txBody>
      </p:sp>
    </p:spTree>
    <p:extLst>
      <p:ext uri="{BB962C8B-B14F-4D97-AF65-F5344CB8AC3E}">
        <p14:creationId xmlns:p14="http://schemas.microsoft.com/office/powerpoint/2010/main" val="1559004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39DE9C-058F-4F02-8F4F-D1012AF9CE08}"/>
              </a:ext>
            </a:extLst>
          </p:cNvPr>
          <p:cNvSpPr>
            <a:spLocks noGrp="1"/>
          </p:cNvSpPr>
          <p:nvPr>
            <p:ph type="title"/>
          </p:nvPr>
        </p:nvSpPr>
        <p:spPr/>
        <p:txBody>
          <a:bodyPr/>
          <a:lstStyle/>
          <a:p>
            <a:r>
              <a:rPr lang="fr-CH" b="1" i="0" u="none" strike="noStrike">
                <a:solidFill>
                  <a:srgbClr val="000000"/>
                </a:solidFill>
                <a:effectLst/>
              </a:rPr>
              <a:t>Arguments "Pour" la NEP :</a:t>
            </a:r>
            <a:endParaRPr lang="fr-CH"/>
          </a:p>
        </p:txBody>
      </p:sp>
      <p:sp>
        <p:nvSpPr>
          <p:cNvPr id="3" name="Espace réservé du contenu 2">
            <a:extLst>
              <a:ext uri="{FF2B5EF4-FFF2-40B4-BE49-F238E27FC236}">
                <a16:creationId xmlns:a16="http://schemas.microsoft.com/office/drawing/2014/main" id="{2392EECC-D23C-194B-8BB9-3E9F608564F7}"/>
              </a:ext>
            </a:extLst>
          </p:cNvPr>
          <p:cNvSpPr>
            <a:spLocks noGrp="1"/>
          </p:cNvSpPr>
          <p:nvPr>
            <p:ph idx="1"/>
          </p:nvPr>
        </p:nvSpPr>
        <p:spPr/>
        <p:txBody>
          <a:bodyPr>
            <a:normAutofit fontScale="85000" lnSpcReduction="10000"/>
          </a:bodyPr>
          <a:lstStyle/>
          <a:p>
            <a:pPr algn="l">
              <a:buFont typeface="Arial" panose="020B0604020202020204" pitchFamily="34" charset="0"/>
              <a:buChar char="•"/>
            </a:pPr>
            <a:r>
              <a:rPr lang="fr-CH" b="0" i="0" u="none" strike="noStrike">
                <a:solidFill>
                  <a:srgbClr val="000000"/>
                </a:solidFill>
                <a:effectLst/>
              </a:rPr>
              <a:t>La NEP a été introduite par Lénine en 1921 pour </a:t>
            </a:r>
            <a:r>
              <a:rPr lang="fr-CH" b="1" i="0" u="none" strike="noStrike">
                <a:solidFill>
                  <a:srgbClr val="000000"/>
                </a:solidFill>
                <a:effectLst/>
              </a:rPr>
              <a:t>sauver l'économie</a:t>
            </a:r>
            <a:r>
              <a:rPr lang="fr-CH" b="0" i="0" u="none" strike="noStrike">
                <a:solidFill>
                  <a:srgbClr val="000000"/>
                </a:solidFill>
                <a:effectLst/>
              </a:rPr>
              <a:t> russe après la guerre civile. Le pays était en ruine, et il fallait une solution pragmatique pour relancer la production agricole et industrielle.</a:t>
            </a:r>
          </a:p>
          <a:p>
            <a:pPr algn="l">
              <a:buFont typeface="Arial" panose="020B0604020202020204" pitchFamily="34" charset="0"/>
              <a:buChar char="•"/>
            </a:pPr>
            <a:r>
              <a:rPr lang="fr-CH" b="0" i="0" u="none" strike="noStrike">
                <a:solidFill>
                  <a:srgbClr val="000000"/>
                </a:solidFill>
                <a:effectLst/>
              </a:rPr>
              <a:t>En permettant aux paysans de vendre leurs surplus agricoles et en autorisant la création de petites entreprises, la NEP a effectivement stimulé l'économie. Les marchés ont commencé à se remplir de produits, et l'agriculture a connu un redressement.</a:t>
            </a:r>
          </a:p>
          <a:p>
            <a:pPr algn="l">
              <a:buFont typeface="Arial" panose="020B0604020202020204" pitchFamily="34" charset="0"/>
              <a:buChar char="•"/>
            </a:pPr>
            <a:r>
              <a:rPr lang="fr-CH" b="0" i="0" u="none" strike="noStrike">
                <a:solidFill>
                  <a:srgbClr val="000000"/>
                </a:solidFill>
                <a:effectLst/>
              </a:rPr>
              <a:t>La NEP était un </a:t>
            </a:r>
            <a:r>
              <a:rPr lang="fr-CH" b="1" i="0" u="none" strike="noStrike">
                <a:solidFill>
                  <a:srgbClr val="000000"/>
                </a:solidFill>
                <a:effectLst/>
              </a:rPr>
              <a:t>compromis temporaire</a:t>
            </a:r>
            <a:r>
              <a:rPr lang="fr-CH" b="0" i="0" u="none" strike="noStrike">
                <a:solidFill>
                  <a:srgbClr val="000000"/>
                </a:solidFill>
                <a:effectLst/>
              </a:rPr>
              <a:t>. Lénine l'a présentée comme une étape nécessaire pour stabiliser l'économie avant de reprendre le chemin du socialisme à long terme.</a:t>
            </a:r>
          </a:p>
          <a:p>
            <a:pPr algn="l">
              <a:buFont typeface="Arial" panose="020B0604020202020204" pitchFamily="34" charset="0"/>
              <a:buChar char="•"/>
            </a:pPr>
            <a:r>
              <a:rPr lang="fr-CH" b="0" i="0" u="none" strike="noStrike">
                <a:solidFill>
                  <a:srgbClr val="000000"/>
                </a:solidFill>
                <a:effectLst/>
              </a:rPr>
              <a:t>Les partisans de la NEP soulignent que sans cette politique, la révolution aurait pu échouer économiquement, ce qui aurait eu des conséquences désastreuses pour le prolétariat.</a:t>
            </a:r>
          </a:p>
          <a:p>
            <a:endParaRPr lang="fr-CH"/>
          </a:p>
        </p:txBody>
      </p:sp>
    </p:spTree>
    <p:extLst>
      <p:ext uri="{BB962C8B-B14F-4D97-AF65-F5344CB8AC3E}">
        <p14:creationId xmlns:p14="http://schemas.microsoft.com/office/powerpoint/2010/main" val="3752732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4E952E-753E-FA18-6C08-C924DE256121}"/>
              </a:ext>
            </a:extLst>
          </p:cNvPr>
          <p:cNvSpPr>
            <a:spLocks noGrp="1"/>
          </p:cNvSpPr>
          <p:nvPr>
            <p:ph type="title"/>
          </p:nvPr>
        </p:nvSpPr>
        <p:spPr/>
        <p:txBody>
          <a:bodyPr/>
          <a:lstStyle/>
          <a:p>
            <a:r>
              <a:rPr lang="fr-CH" b="1" i="0" u="none" strike="noStrike">
                <a:solidFill>
                  <a:srgbClr val="000000"/>
                </a:solidFill>
                <a:effectLst/>
              </a:rPr>
              <a:t>Arguments "Contre" la NEP</a:t>
            </a:r>
            <a:endParaRPr lang="fr-CH"/>
          </a:p>
        </p:txBody>
      </p:sp>
      <p:sp>
        <p:nvSpPr>
          <p:cNvPr id="3" name="Espace réservé du contenu 2">
            <a:extLst>
              <a:ext uri="{FF2B5EF4-FFF2-40B4-BE49-F238E27FC236}">
                <a16:creationId xmlns:a16="http://schemas.microsoft.com/office/drawing/2014/main" id="{E9B23CCE-75BD-8B50-74AD-CE120BA5ABA1}"/>
              </a:ext>
            </a:extLst>
          </p:cNvPr>
          <p:cNvSpPr>
            <a:spLocks noGrp="1"/>
          </p:cNvSpPr>
          <p:nvPr>
            <p:ph idx="1"/>
          </p:nvPr>
        </p:nvSpPr>
        <p:spPr/>
        <p:txBody>
          <a:bodyPr>
            <a:normAutofit fontScale="85000" lnSpcReduction="20000"/>
          </a:bodyPr>
          <a:lstStyle/>
          <a:p>
            <a:pPr algn="l">
              <a:buFont typeface="Arial" panose="020B0604020202020204" pitchFamily="34" charset="0"/>
              <a:buChar char="•"/>
            </a:pPr>
            <a:r>
              <a:rPr lang="fr-CH" b="0" i="0" u="none" strike="noStrike">
                <a:solidFill>
                  <a:srgbClr val="000000"/>
                </a:solidFill>
                <a:effectLst/>
              </a:rPr>
              <a:t>Les opposants à la NEP voient cette politique comme une </a:t>
            </a:r>
            <a:r>
              <a:rPr lang="fr-CH" b="1" i="0" u="none" strike="noStrike">
                <a:solidFill>
                  <a:srgbClr val="000000"/>
                </a:solidFill>
                <a:effectLst/>
              </a:rPr>
              <a:t>trahison des idéaux révolutionnaires</a:t>
            </a:r>
            <a:r>
              <a:rPr lang="fr-CH" b="0" i="0" u="none" strike="noStrike">
                <a:solidFill>
                  <a:srgbClr val="000000"/>
                </a:solidFill>
                <a:effectLst/>
              </a:rPr>
              <a:t>. En réintroduisant des éléments capitalistes, comme la propriété privée et la liberté de commerce, la NEP a permis l'apparition des </a:t>
            </a:r>
            <a:r>
              <a:rPr lang="fr-CH" b="1" i="0" u="none" strike="noStrike" err="1">
                <a:solidFill>
                  <a:srgbClr val="000000"/>
                </a:solidFill>
                <a:effectLst/>
              </a:rPr>
              <a:t>Népmen</a:t>
            </a:r>
            <a:r>
              <a:rPr lang="fr-CH" b="0" i="0" u="none" strike="noStrike">
                <a:solidFill>
                  <a:srgbClr val="000000"/>
                </a:solidFill>
                <a:effectLst/>
              </a:rPr>
              <a:t> et des </a:t>
            </a:r>
            <a:r>
              <a:rPr lang="fr-CH" b="1" i="0" u="none" strike="noStrike">
                <a:solidFill>
                  <a:srgbClr val="000000"/>
                </a:solidFill>
                <a:effectLst/>
              </a:rPr>
              <a:t>Koulaks</a:t>
            </a:r>
            <a:r>
              <a:rPr lang="fr-CH" b="0" i="0" u="none" strike="noStrike">
                <a:solidFill>
                  <a:srgbClr val="000000"/>
                </a:solidFill>
                <a:effectLst/>
              </a:rPr>
              <a:t> (nouveaux riches), créant de nouvelles inégalités.</a:t>
            </a:r>
          </a:p>
          <a:p>
            <a:pPr algn="l">
              <a:buFont typeface="Arial" panose="020B0604020202020204" pitchFamily="34" charset="0"/>
              <a:buChar char="•"/>
            </a:pPr>
            <a:r>
              <a:rPr lang="fr-CH" b="0" i="0" u="none" strike="noStrike">
                <a:solidFill>
                  <a:srgbClr val="000000"/>
                </a:solidFill>
                <a:effectLst/>
              </a:rPr>
              <a:t>Certains bolcheviks, comme </a:t>
            </a:r>
            <a:r>
              <a:rPr lang="fr-CH" b="0" i="0" u="none" strike="noStrike" err="1">
                <a:solidFill>
                  <a:srgbClr val="000000"/>
                </a:solidFill>
                <a:effectLst/>
              </a:rPr>
              <a:t>Trotsky</a:t>
            </a:r>
            <a:r>
              <a:rPr lang="fr-CH" b="0" i="0" u="none" strike="noStrike">
                <a:solidFill>
                  <a:srgbClr val="000000"/>
                </a:solidFill>
                <a:effectLst/>
              </a:rPr>
              <a:t>, craignaient que cette politique ne </a:t>
            </a:r>
            <a:r>
              <a:rPr lang="fr-CH" b="1" i="0" u="none" strike="noStrike">
                <a:solidFill>
                  <a:srgbClr val="000000"/>
                </a:solidFill>
                <a:effectLst/>
              </a:rPr>
              <a:t>renforce le capitalisme</a:t>
            </a:r>
            <a:r>
              <a:rPr lang="fr-CH" b="0" i="0" u="none" strike="noStrike">
                <a:solidFill>
                  <a:srgbClr val="000000"/>
                </a:solidFill>
                <a:effectLst/>
              </a:rPr>
              <a:t> à long terme et n'ouvre la voie à une classe bourgeoise qui pourrait menacer les acquis de la révolution.</a:t>
            </a:r>
          </a:p>
          <a:p>
            <a:pPr algn="l">
              <a:buFont typeface="Arial" panose="020B0604020202020204" pitchFamily="34" charset="0"/>
              <a:buChar char="•"/>
            </a:pPr>
            <a:r>
              <a:rPr lang="fr-CH" b="0" i="0" u="none" strike="noStrike">
                <a:solidFill>
                  <a:srgbClr val="000000"/>
                </a:solidFill>
                <a:effectLst/>
              </a:rPr>
              <a:t>L'inégalité entre les </a:t>
            </a:r>
            <a:r>
              <a:rPr lang="fr-CH" b="1" i="0" u="none" strike="noStrike">
                <a:solidFill>
                  <a:srgbClr val="000000"/>
                </a:solidFill>
                <a:effectLst/>
              </a:rPr>
              <a:t>paysans prospères</a:t>
            </a:r>
            <a:r>
              <a:rPr lang="fr-CH" b="0" i="0" u="none" strike="noStrike">
                <a:solidFill>
                  <a:srgbClr val="000000"/>
                </a:solidFill>
                <a:effectLst/>
              </a:rPr>
              <a:t> et les </a:t>
            </a:r>
            <a:r>
              <a:rPr lang="fr-CH" b="1" i="0" u="none" strike="noStrike">
                <a:solidFill>
                  <a:srgbClr val="000000"/>
                </a:solidFill>
                <a:effectLst/>
              </a:rPr>
              <a:t>ouvriers urbains</a:t>
            </a:r>
            <a:r>
              <a:rPr lang="fr-CH" b="0" i="0" u="none" strike="noStrike">
                <a:solidFill>
                  <a:srgbClr val="000000"/>
                </a:solidFill>
                <a:effectLst/>
              </a:rPr>
              <a:t> s'est aggravée. Les ouvriers, en particulier, ont vu peu de bénéfices immédiats de la NEP, car les conditions de travail restaient difficiles et les salaires stagnants.</a:t>
            </a:r>
          </a:p>
          <a:p>
            <a:pPr algn="l">
              <a:buFont typeface="Arial" panose="020B0604020202020204" pitchFamily="34" charset="0"/>
              <a:buChar char="•"/>
            </a:pPr>
            <a:r>
              <a:rPr lang="fr-CH" b="0" i="0" u="none" strike="noStrike">
                <a:solidFill>
                  <a:srgbClr val="000000"/>
                </a:solidFill>
                <a:effectLst/>
              </a:rPr>
              <a:t>Les opposants soulignent que l'</a:t>
            </a:r>
            <a:r>
              <a:rPr lang="fr-CH" b="1" i="0" u="none" strike="noStrike">
                <a:solidFill>
                  <a:srgbClr val="000000"/>
                </a:solidFill>
                <a:effectLst/>
              </a:rPr>
              <a:t>objectif à long terme</a:t>
            </a:r>
            <a:r>
              <a:rPr lang="fr-CH" b="0" i="0" u="none" strike="noStrike">
                <a:solidFill>
                  <a:srgbClr val="000000"/>
                </a:solidFill>
                <a:effectLst/>
              </a:rPr>
              <a:t> de la révolution était de collectiviser la production, et non de tolérer des pratiques capitalistes</a:t>
            </a:r>
          </a:p>
          <a:p>
            <a:endParaRPr lang="fr-CH"/>
          </a:p>
        </p:txBody>
      </p:sp>
    </p:spTree>
    <p:extLst>
      <p:ext uri="{BB962C8B-B14F-4D97-AF65-F5344CB8AC3E}">
        <p14:creationId xmlns:p14="http://schemas.microsoft.com/office/powerpoint/2010/main" val="198831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72CC32-EC44-994D-8C62-B6C111BC075C}"/>
              </a:ext>
            </a:extLst>
          </p:cNvPr>
          <p:cNvSpPr>
            <a:spLocks noGrp="1"/>
          </p:cNvSpPr>
          <p:nvPr>
            <p:ph type="title"/>
          </p:nvPr>
        </p:nvSpPr>
        <p:spPr/>
        <p:txBody>
          <a:bodyPr>
            <a:normAutofit/>
          </a:bodyPr>
          <a:lstStyle/>
          <a:p>
            <a:r>
              <a:rPr lang="fr-FR" sz="3200" b="1"/>
              <a:t>Pourquoi étudier le communisme? </a:t>
            </a:r>
          </a:p>
        </p:txBody>
      </p:sp>
      <p:sp>
        <p:nvSpPr>
          <p:cNvPr id="3" name="Espace réservé du contenu 2">
            <a:extLst>
              <a:ext uri="{FF2B5EF4-FFF2-40B4-BE49-F238E27FC236}">
                <a16:creationId xmlns:a16="http://schemas.microsoft.com/office/drawing/2014/main" id="{9A41BB72-8E02-B649-9E5B-4DEA99562ED9}"/>
              </a:ext>
            </a:extLst>
          </p:cNvPr>
          <p:cNvSpPr>
            <a:spLocks noGrp="1"/>
          </p:cNvSpPr>
          <p:nvPr>
            <p:ph idx="1"/>
          </p:nvPr>
        </p:nvSpPr>
        <p:spPr>
          <a:xfrm>
            <a:off x="924697" y="1541419"/>
            <a:ext cx="6008365" cy="4951456"/>
          </a:xfrm>
        </p:spPr>
        <p:txBody>
          <a:bodyPr>
            <a:normAutofit fontScale="77500" lnSpcReduction="20000"/>
          </a:bodyPr>
          <a:lstStyle/>
          <a:p>
            <a:pPr marL="0" indent="0" algn="just">
              <a:lnSpc>
                <a:spcPct val="150000"/>
              </a:lnSpc>
              <a:spcBef>
                <a:spcPts val="0"/>
              </a:spcBef>
              <a:buNone/>
            </a:pPr>
            <a:r>
              <a:rPr lang="fr-FR" sz="2000"/>
              <a:t>Les raisons d’étudier le communisme sont nombreuses. En voici trois majeures, parmi d’autres (!):  </a:t>
            </a:r>
          </a:p>
          <a:p>
            <a:pPr marL="0" indent="0" algn="just">
              <a:lnSpc>
                <a:spcPct val="150000"/>
              </a:lnSpc>
              <a:spcBef>
                <a:spcPts val="0"/>
              </a:spcBef>
              <a:buNone/>
            </a:pPr>
            <a:endParaRPr lang="fr-FR" sz="2000"/>
          </a:p>
          <a:p>
            <a:pPr marL="0" indent="0" algn="just">
              <a:lnSpc>
                <a:spcPct val="150000"/>
              </a:lnSpc>
              <a:spcBef>
                <a:spcPts val="0"/>
              </a:spcBef>
              <a:buNone/>
            </a:pPr>
            <a:r>
              <a:rPr lang="fr-FR" sz="2000"/>
              <a:t>- Mussolini et Hitler sont arrivés au pouvoir notamment en se présentant comme des opposants au « péril communiste ».  </a:t>
            </a:r>
          </a:p>
          <a:p>
            <a:pPr marL="0" indent="0" algn="just">
              <a:lnSpc>
                <a:spcPct val="150000"/>
              </a:lnSpc>
              <a:spcBef>
                <a:spcPts val="0"/>
              </a:spcBef>
              <a:buNone/>
            </a:pPr>
            <a:endParaRPr lang="fr-FR" sz="2000"/>
          </a:p>
          <a:p>
            <a:pPr marL="0" indent="0" algn="just">
              <a:lnSpc>
                <a:spcPct val="150000"/>
              </a:lnSpc>
              <a:spcBef>
                <a:spcPts val="0"/>
              </a:spcBef>
              <a:buNone/>
            </a:pPr>
            <a:r>
              <a:rPr lang="fr-FR" sz="2000"/>
              <a:t>- Après la 2</a:t>
            </a:r>
            <a:r>
              <a:rPr lang="fr-FR" sz="2000" baseline="30000"/>
              <a:t>ème</a:t>
            </a:r>
            <a:r>
              <a:rPr lang="fr-FR" sz="2000"/>
              <a:t> G.M., le monde de la guerre froide est bipolarisé, autour des deux superpuissances, USA et URSS: capitalisme et démocratie libérale </a:t>
            </a:r>
            <a:r>
              <a:rPr lang="fr-FR" sz="2000" i="1"/>
              <a:t>vs</a:t>
            </a:r>
            <a:r>
              <a:rPr lang="fr-FR" sz="2000"/>
              <a:t> communisme et démocratie populaire.  </a:t>
            </a:r>
          </a:p>
          <a:p>
            <a:pPr marL="0" indent="0" algn="just">
              <a:lnSpc>
                <a:spcPct val="150000"/>
              </a:lnSpc>
              <a:spcBef>
                <a:spcPts val="0"/>
              </a:spcBef>
              <a:buNone/>
            </a:pPr>
            <a:endParaRPr lang="fr-FR" sz="2000"/>
          </a:p>
          <a:p>
            <a:pPr marL="0" indent="0" algn="just">
              <a:lnSpc>
                <a:spcPct val="150000"/>
              </a:lnSpc>
              <a:spcBef>
                <a:spcPts val="0"/>
              </a:spcBef>
              <a:buNone/>
            </a:pPr>
            <a:r>
              <a:rPr lang="fr-FR" sz="2000"/>
              <a:t>- Plusieurs Etats se basent encore sur l’idéologie communiste.  </a:t>
            </a:r>
          </a:p>
          <a:p>
            <a:pPr marL="0" indent="0" algn="just">
              <a:lnSpc>
                <a:spcPct val="150000"/>
              </a:lnSpc>
              <a:spcBef>
                <a:spcPts val="0"/>
              </a:spcBef>
              <a:buNone/>
            </a:pPr>
            <a:endParaRPr lang="fr-FR" sz="2000"/>
          </a:p>
          <a:p>
            <a:pPr marL="0" indent="0" algn="just">
              <a:lnSpc>
                <a:spcPct val="150000"/>
              </a:lnSpc>
              <a:spcBef>
                <a:spcPts val="0"/>
              </a:spcBef>
              <a:buNone/>
            </a:pPr>
            <a:r>
              <a:rPr lang="fr-FR" sz="2000" b="1">
                <a:solidFill>
                  <a:srgbClr val="FF0000"/>
                </a:solidFill>
              </a:rPr>
              <a:t>=&gt; On ne peut pas comprendre le XX</a:t>
            </a:r>
            <a:r>
              <a:rPr lang="fr-FR" sz="2000" b="1" baseline="30000">
                <a:solidFill>
                  <a:srgbClr val="FF0000"/>
                </a:solidFill>
              </a:rPr>
              <a:t>e</a:t>
            </a:r>
            <a:r>
              <a:rPr lang="fr-FR" sz="2000" b="1">
                <a:solidFill>
                  <a:srgbClr val="FF0000"/>
                </a:solidFill>
              </a:rPr>
              <a:t> siècle si on ne comprend pas le communisme … qui remonte au XIX</a:t>
            </a:r>
            <a:r>
              <a:rPr lang="fr-FR" sz="2000" b="1" baseline="30000">
                <a:solidFill>
                  <a:srgbClr val="FF0000"/>
                </a:solidFill>
              </a:rPr>
              <a:t>e</a:t>
            </a:r>
            <a:r>
              <a:rPr lang="fr-FR" sz="2000" b="1">
                <a:solidFill>
                  <a:srgbClr val="FF0000"/>
                </a:solidFill>
              </a:rPr>
              <a:t> siècle!  </a:t>
            </a:r>
          </a:p>
        </p:txBody>
      </p:sp>
      <p:pic>
        <p:nvPicPr>
          <p:cNvPr id="4" name="Image 3">
            <a:extLst>
              <a:ext uri="{FF2B5EF4-FFF2-40B4-BE49-F238E27FC236}">
                <a16:creationId xmlns:a16="http://schemas.microsoft.com/office/drawing/2014/main" id="{2533975B-D0F1-8545-B297-9A4EC96CC9A3}"/>
              </a:ext>
            </a:extLst>
          </p:cNvPr>
          <p:cNvPicPr>
            <a:picLocks noChangeAspect="1"/>
          </p:cNvPicPr>
          <p:nvPr/>
        </p:nvPicPr>
        <p:blipFill>
          <a:blip r:embed="rId3"/>
          <a:stretch>
            <a:fillRect/>
          </a:stretch>
        </p:blipFill>
        <p:spPr>
          <a:xfrm>
            <a:off x="7932112" y="365125"/>
            <a:ext cx="2174582" cy="2915696"/>
          </a:xfrm>
          <a:prstGeom prst="rect">
            <a:avLst/>
          </a:prstGeom>
        </p:spPr>
      </p:pic>
      <p:pic>
        <p:nvPicPr>
          <p:cNvPr id="5" name="Image 4">
            <a:extLst>
              <a:ext uri="{FF2B5EF4-FFF2-40B4-BE49-F238E27FC236}">
                <a16:creationId xmlns:a16="http://schemas.microsoft.com/office/drawing/2014/main" id="{C1210D56-597D-594D-B5B9-2C141CA442DB}"/>
              </a:ext>
            </a:extLst>
          </p:cNvPr>
          <p:cNvPicPr>
            <a:picLocks noChangeAspect="1"/>
          </p:cNvPicPr>
          <p:nvPr/>
        </p:nvPicPr>
        <p:blipFill>
          <a:blip r:embed="rId4"/>
          <a:stretch>
            <a:fillRect/>
          </a:stretch>
        </p:blipFill>
        <p:spPr>
          <a:xfrm>
            <a:off x="10340356" y="2439807"/>
            <a:ext cx="1601470" cy="2740660"/>
          </a:xfrm>
          <a:prstGeom prst="rect">
            <a:avLst/>
          </a:prstGeom>
        </p:spPr>
      </p:pic>
      <p:pic>
        <p:nvPicPr>
          <p:cNvPr id="6" name="Image 5">
            <a:extLst>
              <a:ext uri="{FF2B5EF4-FFF2-40B4-BE49-F238E27FC236}">
                <a16:creationId xmlns:a16="http://schemas.microsoft.com/office/drawing/2014/main" id="{240852EA-E63D-5948-A454-D262CA755080}"/>
              </a:ext>
            </a:extLst>
          </p:cNvPr>
          <p:cNvPicPr>
            <a:picLocks noChangeAspect="1"/>
          </p:cNvPicPr>
          <p:nvPr/>
        </p:nvPicPr>
        <p:blipFill>
          <a:blip r:embed="rId5"/>
          <a:stretch>
            <a:fillRect/>
          </a:stretch>
        </p:blipFill>
        <p:spPr>
          <a:xfrm>
            <a:off x="7292356" y="3656467"/>
            <a:ext cx="3048000" cy="3048000"/>
          </a:xfrm>
          <a:prstGeom prst="rect">
            <a:avLst/>
          </a:prstGeom>
        </p:spPr>
      </p:pic>
    </p:spTree>
    <p:extLst>
      <p:ext uri="{BB962C8B-B14F-4D97-AF65-F5344CB8AC3E}">
        <p14:creationId xmlns:p14="http://schemas.microsoft.com/office/powerpoint/2010/main" val="204564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3C95B-48B1-A831-BBB6-3D2101C4AB0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A68C76A-CB75-52BC-76E0-FB1194E04E11}"/>
              </a:ext>
            </a:extLst>
          </p:cNvPr>
          <p:cNvSpPr>
            <a:spLocks noGrp="1"/>
          </p:cNvSpPr>
          <p:nvPr>
            <p:ph type="title"/>
          </p:nvPr>
        </p:nvSpPr>
        <p:spPr/>
        <p:txBody>
          <a:bodyPr/>
          <a:lstStyle/>
          <a:p>
            <a:r>
              <a:rPr lang="fr-CH" b="1" i="0" u="none" strike="noStrike">
                <a:solidFill>
                  <a:srgbClr val="000000"/>
                </a:solidFill>
                <a:effectLst/>
              </a:rPr>
              <a:t>Points de convergence :</a:t>
            </a:r>
            <a:endParaRPr lang="fr-CH"/>
          </a:p>
        </p:txBody>
      </p:sp>
      <p:sp>
        <p:nvSpPr>
          <p:cNvPr id="3" name="Espace réservé du contenu 2">
            <a:extLst>
              <a:ext uri="{FF2B5EF4-FFF2-40B4-BE49-F238E27FC236}">
                <a16:creationId xmlns:a16="http://schemas.microsoft.com/office/drawing/2014/main" id="{5B5C91D3-1739-38CE-F888-94B3BE725C0B}"/>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fr-CH" b="0" i="0" u="none" strike="noStrike">
                <a:solidFill>
                  <a:srgbClr val="000000"/>
                </a:solidFill>
                <a:effectLst/>
              </a:rPr>
              <a:t>Le débat montre que la NEP était une </a:t>
            </a:r>
            <a:r>
              <a:rPr lang="fr-CH" b="1" i="0" u="none" strike="noStrike">
                <a:solidFill>
                  <a:srgbClr val="000000"/>
                </a:solidFill>
                <a:effectLst/>
              </a:rPr>
              <a:t>solution pragmatique</a:t>
            </a:r>
            <a:r>
              <a:rPr lang="fr-CH" b="0" i="0" u="none" strike="noStrike">
                <a:solidFill>
                  <a:srgbClr val="000000"/>
                </a:solidFill>
                <a:effectLst/>
              </a:rPr>
              <a:t>, mais controversée. Elle a permis une relance économique, mais au prix d'un compromis avec les idéaux communistes.</a:t>
            </a:r>
          </a:p>
          <a:p>
            <a:pPr algn="l">
              <a:buFont typeface="Arial" panose="020B0604020202020204" pitchFamily="34" charset="0"/>
              <a:buChar char="•"/>
            </a:pPr>
            <a:r>
              <a:rPr lang="fr-CH" b="0" i="0" u="none" strike="noStrike">
                <a:solidFill>
                  <a:srgbClr val="000000"/>
                </a:solidFill>
                <a:effectLst/>
              </a:rPr>
              <a:t>La NEP a soulevé un dilemme fondamental : </a:t>
            </a:r>
            <a:r>
              <a:rPr lang="fr-CH" b="1" i="0" u="none" strike="noStrike">
                <a:solidFill>
                  <a:srgbClr val="000000"/>
                </a:solidFill>
                <a:effectLst/>
              </a:rPr>
              <a:t>comment concilier les besoins immédiats de l'économie avec les principes à long terme du socialisme</a:t>
            </a:r>
            <a:r>
              <a:rPr lang="fr-CH" b="0" i="0" u="none" strike="noStrike">
                <a:solidFill>
                  <a:srgbClr val="000000"/>
                </a:solidFill>
                <a:effectLst/>
              </a:rPr>
              <a:t> ? Cette question a divisé le Parti communiste et a révélé des tensions idéologiques qui persisteront même après la fin de la NEP.</a:t>
            </a:r>
          </a:p>
          <a:p>
            <a:pPr algn="l">
              <a:buFont typeface="Arial" panose="020B0604020202020204" pitchFamily="34" charset="0"/>
              <a:buChar char="•"/>
            </a:pPr>
            <a:r>
              <a:rPr lang="fr-CH" b="0" i="0" u="none" strike="noStrike">
                <a:solidFill>
                  <a:srgbClr val="000000"/>
                </a:solidFill>
                <a:effectLst/>
              </a:rPr>
              <a:t>Finalement, la NEP a joué un rôle clé dans la </a:t>
            </a:r>
            <a:r>
              <a:rPr lang="fr-CH" b="1" i="0" u="none" strike="noStrike">
                <a:solidFill>
                  <a:srgbClr val="000000"/>
                </a:solidFill>
                <a:effectLst/>
              </a:rPr>
              <a:t>survie économique</a:t>
            </a:r>
            <a:r>
              <a:rPr lang="fr-CH" b="0" i="0" u="none" strike="noStrike">
                <a:solidFill>
                  <a:srgbClr val="000000"/>
                </a:solidFill>
                <a:effectLst/>
              </a:rPr>
              <a:t> de l'URSS dans les années 1920, mais elle a aussi révélé les </a:t>
            </a:r>
            <a:r>
              <a:rPr lang="fr-CH" b="1" i="0" u="none" strike="noStrike">
                <a:solidFill>
                  <a:srgbClr val="000000"/>
                </a:solidFill>
                <a:effectLst/>
              </a:rPr>
              <a:t>contradictions</a:t>
            </a:r>
            <a:r>
              <a:rPr lang="fr-CH" b="0" i="0" u="none" strike="noStrike">
                <a:solidFill>
                  <a:srgbClr val="000000"/>
                </a:solidFill>
                <a:effectLst/>
              </a:rPr>
              <a:t> internes au régime soviétique, contradictions qui seront plus tard résolues par des politiques plus radicales sous Staline.</a:t>
            </a:r>
          </a:p>
          <a:p>
            <a:endParaRPr lang="fr-CH"/>
          </a:p>
        </p:txBody>
      </p:sp>
    </p:spTree>
    <p:extLst>
      <p:ext uri="{BB962C8B-B14F-4D97-AF65-F5344CB8AC3E}">
        <p14:creationId xmlns:p14="http://schemas.microsoft.com/office/powerpoint/2010/main" val="3449421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4D94EE-7DB2-DB40-D655-83AE9259D0BA}"/>
              </a:ext>
            </a:extLst>
          </p:cNvPr>
          <p:cNvSpPr>
            <a:spLocks noGrp="1"/>
          </p:cNvSpPr>
          <p:nvPr>
            <p:ph type="title"/>
          </p:nvPr>
        </p:nvSpPr>
        <p:spPr/>
        <p:txBody>
          <a:bodyPr/>
          <a:lstStyle/>
          <a:p>
            <a:r>
              <a:rPr lang="fr-CH"/>
              <a:t>Synthèse NEP</a:t>
            </a:r>
          </a:p>
        </p:txBody>
      </p:sp>
      <p:sp>
        <p:nvSpPr>
          <p:cNvPr id="3" name="Espace réservé du contenu 2">
            <a:extLst>
              <a:ext uri="{FF2B5EF4-FFF2-40B4-BE49-F238E27FC236}">
                <a16:creationId xmlns:a16="http://schemas.microsoft.com/office/drawing/2014/main" id="{51C3FD00-ECD9-4A60-687E-A3193AD22EED}"/>
              </a:ext>
            </a:extLst>
          </p:cNvPr>
          <p:cNvSpPr>
            <a:spLocks noGrp="1"/>
          </p:cNvSpPr>
          <p:nvPr>
            <p:ph idx="1"/>
          </p:nvPr>
        </p:nvSpPr>
        <p:spPr/>
        <p:txBody>
          <a:bodyPr/>
          <a:lstStyle/>
          <a:p>
            <a:r>
              <a:rPr lang="fr-CH" b="0" i="0" u="none" strike="noStrike">
                <a:solidFill>
                  <a:srgbClr val="000000"/>
                </a:solidFill>
                <a:effectLst/>
                <a:latin typeface="-webkit-standard"/>
              </a:rPr>
              <a:t>La NEP a permis de surmonter une crise économique majeure, mais elle a aussi montré que le chemin vers le socialisme complet n'était pas aussi direct que prévu. En fin de compte, la NEP a marqué une phase de compromis dans l’histoire soviétique, nécessaire pour relancer l’économie, mais qui a soulevé des questions profondes sur l’avenir de la révolution.</a:t>
            </a:r>
            <a:endParaRPr lang="fr-CH"/>
          </a:p>
        </p:txBody>
      </p:sp>
    </p:spTree>
    <p:extLst>
      <p:ext uri="{BB962C8B-B14F-4D97-AF65-F5344CB8AC3E}">
        <p14:creationId xmlns:p14="http://schemas.microsoft.com/office/powerpoint/2010/main" val="3324521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640F83FE-36DE-1439-9510-CE783E661AA9}"/>
              </a:ext>
            </a:extLst>
          </p:cNvPr>
          <p:cNvSpPr>
            <a:spLocks noGrp="1"/>
          </p:cNvSpPr>
          <p:nvPr>
            <p:ph type="title"/>
          </p:nvPr>
        </p:nvSpPr>
        <p:spPr/>
        <p:txBody>
          <a:bodyPr>
            <a:normAutofit/>
          </a:bodyPr>
          <a:lstStyle/>
          <a:p>
            <a:r>
              <a:rPr lang="fr-FR" sz="3200" b="1"/>
              <a:t>GROS résumé de la Guerre civile et la NEP</a:t>
            </a:r>
          </a:p>
        </p:txBody>
      </p:sp>
      <p:sp>
        <p:nvSpPr>
          <p:cNvPr id="6" name="Espace réservé du texte 5">
            <a:extLst>
              <a:ext uri="{FF2B5EF4-FFF2-40B4-BE49-F238E27FC236}">
                <a16:creationId xmlns:a16="http://schemas.microsoft.com/office/drawing/2014/main" id="{57D79909-AAA9-0AAF-C0D3-FA38ECC47FA9}"/>
              </a:ext>
            </a:extLst>
          </p:cNvPr>
          <p:cNvSpPr>
            <a:spLocks noGrp="1"/>
          </p:cNvSpPr>
          <p:nvPr>
            <p:ph type="body" idx="1"/>
          </p:nvPr>
        </p:nvSpPr>
        <p:spPr/>
        <p:txBody>
          <a:bodyPr/>
          <a:lstStyle/>
          <a:p>
            <a:r>
              <a:rPr lang="fr-FR"/>
              <a:t>Guerre civile</a:t>
            </a:r>
          </a:p>
        </p:txBody>
      </p:sp>
      <p:sp>
        <p:nvSpPr>
          <p:cNvPr id="7" name="Espace réservé du contenu 6">
            <a:extLst>
              <a:ext uri="{FF2B5EF4-FFF2-40B4-BE49-F238E27FC236}">
                <a16:creationId xmlns:a16="http://schemas.microsoft.com/office/drawing/2014/main" id="{96D80AE3-49B6-B8FF-A9A8-2E7500DCFFDD}"/>
              </a:ext>
            </a:extLst>
          </p:cNvPr>
          <p:cNvSpPr>
            <a:spLocks noGrp="1"/>
          </p:cNvSpPr>
          <p:nvPr>
            <p:ph sz="half" idx="2"/>
          </p:nvPr>
        </p:nvSpPr>
        <p:spPr/>
        <p:txBody>
          <a:bodyPr>
            <a:normAutofit lnSpcReduction="10000"/>
          </a:bodyPr>
          <a:lstStyle/>
          <a:p>
            <a:pPr>
              <a:lnSpc>
                <a:spcPct val="150000"/>
              </a:lnSpc>
              <a:spcBef>
                <a:spcPts val="0"/>
              </a:spcBef>
            </a:pPr>
            <a:r>
              <a:rPr lang="fr-FR" sz="2000"/>
              <a:t>Opposition au GVT bolchévique</a:t>
            </a:r>
          </a:p>
          <a:p>
            <a:pPr>
              <a:lnSpc>
                <a:spcPct val="150000"/>
              </a:lnSpc>
              <a:spcBef>
                <a:spcPts val="0"/>
              </a:spcBef>
            </a:pPr>
            <a:r>
              <a:rPr lang="fr-FR" sz="2000"/>
              <a:t>Nombreux belligérants</a:t>
            </a:r>
          </a:p>
          <a:p>
            <a:pPr>
              <a:lnSpc>
                <a:spcPct val="150000"/>
              </a:lnSpc>
              <a:spcBef>
                <a:spcPts val="0"/>
              </a:spcBef>
            </a:pPr>
            <a:r>
              <a:rPr lang="fr-FR" sz="2000"/>
              <a:t>Victoire bolchévique (position centrale + réseau ferré)</a:t>
            </a:r>
          </a:p>
          <a:p>
            <a:pPr>
              <a:lnSpc>
                <a:spcPct val="150000"/>
              </a:lnSpc>
              <a:spcBef>
                <a:spcPts val="0"/>
              </a:spcBef>
            </a:pPr>
            <a:r>
              <a:rPr lang="fr-FR" sz="2000"/>
              <a:t>Bilan: millions de morts + industrie/agriculture à 15% du niveau de 1914</a:t>
            </a:r>
          </a:p>
        </p:txBody>
      </p:sp>
      <p:sp>
        <p:nvSpPr>
          <p:cNvPr id="8" name="Espace réservé du texte 7">
            <a:extLst>
              <a:ext uri="{FF2B5EF4-FFF2-40B4-BE49-F238E27FC236}">
                <a16:creationId xmlns:a16="http://schemas.microsoft.com/office/drawing/2014/main" id="{47BF47F3-5976-5F42-7A2C-3807CCDE0B45}"/>
              </a:ext>
            </a:extLst>
          </p:cNvPr>
          <p:cNvSpPr>
            <a:spLocks noGrp="1"/>
          </p:cNvSpPr>
          <p:nvPr>
            <p:ph type="body" sz="quarter" idx="3"/>
          </p:nvPr>
        </p:nvSpPr>
        <p:spPr/>
        <p:txBody>
          <a:bodyPr/>
          <a:lstStyle/>
          <a:p>
            <a:r>
              <a:rPr lang="fr-FR"/>
              <a:t>NEP</a:t>
            </a:r>
          </a:p>
        </p:txBody>
      </p:sp>
      <p:sp>
        <p:nvSpPr>
          <p:cNvPr id="9" name="Espace réservé du contenu 8">
            <a:extLst>
              <a:ext uri="{FF2B5EF4-FFF2-40B4-BE49-F238E27FC236}">
                <a16:creationId xmlns:a16="http://schemas.microsoft.com/office/drawing/2014/main" id="{02D6488B-3F13-98D9-78C6-BA1A29F1AF6D}"/>
              </a:ext>
            </a:extLst>
          </p:cNvPr>
          <p:cNvSpPr>
            <a:spLocks noGrp="1"/>
          </p:cNvSpPr>
          <p:nvPr>
            <p:ph sz="quarter" idx="4"/>
          </p:nvPr>
        </p:nvSpPr>
        <p:spPr/>
        <p:txBody>
          <a:bodyPr>
            <a:normAutofit lnSpcReduction="10000"/>
          </a:bodyPr>
          <a:lstStyle/>
          <a:p>
            <a:pPr>
              <a:lnSpc>
                <a:spcPct val="150000"/>
              </a:lnSpc>
              <a:spcBef>
                <a:spcPts val="0"/>
              </a:spcBef>
            </a:pPr>
            <a:r>
              <a:rPr lang="fr-FR" sz="2000"/>
              <a:t>« Nouvelle politique économique » (après guerre civile)</a:t>
            </a:r>
          </a:p>
          <a:p>
            <a:pPr>
              <a:lnSpc>
                <a:spcPct val="150000"/>
              </a:lnSpc>
              <a:spcBef>
                <a:spcPts val="0"/>
              </a:spcBef>
            </a:pPr>
            <a:r>
              <a:rPr lang="fr-FR" sz="2000"/>
              <a:t>Retour partiel et temporaire au capitalisme</a:t>
            </a:r>
          </a:p>
          <a:p>
            <a:pPr>
              <a:lnSpc>
                <a:spcPct val="150000"/>
              </a:lnSpc>
              <a:spcBef>
                <a:spcPts val="0"/>
              </a:spcBef>
            </a:pPr>
            <a:r>
              <a:rPr lang="fr-FR" sz="2000"/>
              <a:t>« On ne peut pas édifier le socialisme sur des ruines » (Lénine)</a:t>
            </a:r>
          </a:p>
          <a:p>
            <a:pPr>
              <a:lnSpc>
                <a:spcPct val="150000"/>
              </a:lnSpc>
              <a:spcBef>
                <a:spcPts val="0"/>
              </a:spcBef>
            </a:pPr>
            <a:r>
              <a:rPr lang="fr-FR" sz="2000"/>
              <a:t>Bilan: hausse de la production mais émergence d’une classe aisée, à l’encontre de l’idéologie communiste</a:t>
            </a:r>
          </a:p>
          <a:p>
            <a:endParaRPr lang="fr-FR" sz="2000"/>
          </a:p>
        </p:txBody>
      </p:sp>
    </p:spTree>
    <p:extLst>
      <p:ext uri="{BB962C8B-B14F-4D97-AF65-F5344CB8AC3E}">
        <p14:creationId xmlns:p14="http://schemas.microsoft.com/office/powerpoint/2010/main" val="137763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9"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C01062-B6CF-5866-8835-9461ACDA29DF}"/>
              </a:ext>
            </a:extLst>
          </p:cNvPr>
          <p:cNvSpPr>
            <a:spLocks noGrp="1"/>
          </p:cNvSpPr>
          <p:nvPr>
            <p:ph type="title"/>
          </p:nvPr>
        </p:nvSpPr>
        <p:spPr/>
        <p:txBody>
          <a:bodyPr>
            <a:normAutofit/>
          </a:bodyPr>
          <a:lstStyle/>
          <a:p>
            <a:r>
              <a:rPr lang="fr-FR" sz="3200" b="1"/>
              <a:t>Staline</a:t>
            </a:r>
          </a:p>
        </p:txBody>
      </p:sp>
      <p:pic>
        <p:nvPicPr>
          <p:cNvPr id="8" name="Image 7" descr="Une image contenant carte&#10;&#10;Description générée automatiquement">
            <a:extLst>
              <a:ext uri="{FF2B5EF4-FFF2-40B4-BE49-F238E27FC236}">
                <a16:creationId xmlns:a16="http://schemas.microsoft.com/office/drawing/2014/main" id="{0EBEC629-5363-0E67-2089-720DEC801F21}"/>
              </a:ext>
            </a:extLst>
          </p:cNvPr>
          <p:cNvPicPr>
            <a:picLocks noChangeAspect="1"/>
          </p:cNvPicPr>
          <p:nvPr/>
        </p:nvPicPr>
        <p:blipFill>
          <a:blip r:embed="rId3"/>
          <a:stretch>
            <a:fillRect/>
          </a:stretch>
        </p:blipFill>
        <p:spPr>
          <a:xfrm>
            <a:off x="3345246" y="1298893"/>
            <a:ext cx="3588590" cy="2469686"/>
          </a:xfrm>
          <a:prstGeom prst="rect">
            <a:avLst/>
          </a:prstGeom>
        </p:spPr>
      </p:pic>
      <p:pic>
        <p:nvPicPr>
          <p:cNvPr id="9" name="Image 8">
            <a:extLst>
              <a:ext uri="{FF2B5EF4-FFF2-40B4-BE49-F238E27FC236}">
                <a16:creationId xmlns:a16="http://schemas.microsoft.com/office/drawing/2014/main" id="{A6C42535-D02A-857C-4322-34D431307A32}"/>
              </a:ext>
            </a:extLst>
          </p:cNvPr>
          <p:cNvPicPr>
            <a:picLocks noChangeAspect="1"/>
          </p:cNvPicPr>
          <p:nvPr/>
        </p:nvPicPr>
        <p:blipFill rotWithShape="1">
          <a:blip r:embed="rId4"/>
          <a:srcRect b="13726"/>
          <a:stretch/>
        </p:blipFill>
        <p:spPr>
          <a:xfrm>
            <a:off x="838200" y="1298893"/>
            <a:ext cx="1711344" cy="2469686"/>
          </a:xfrm>
          <a:prstGeom prst="rect">
            <a:avLst/>
          </a:prstGeom>
        </p:spPr>
      </p:pic>
      <p:pic>
        <p:nvPicPr>
          <p:cNvPr id="10" name="Image 9">
            <a:extLst>
              <a:ext uri="{FF2B5EF4-FFF2-40B4-BE49-F238E27FC236}">
                <a16:creationId xmlns:a16="http://schemas.microsoft.com/office/drawing/2014/main" id="{0E953B2E-D088-A00C-9234-B881F0C8CD04}"/>
              </a:ext>
            </a:extLst>
          </p:cNvPr>
          <p:cNvPicPr>
            <a:picLocks noChangeAspect="1"/>
          </p:cNvPicPr>
          <p:nvPr/>
        </p:nvPicPr>
        <p:blipFill>
          <a:blip r:embed="rId5"/>
          <a:stretch>
            <a:fillRect/>
          </a:stretch>
        </p:blipFill>
        <p:spPr>
          <a:xfrm>
            <a:off x="838200" y="3974722"/>
            <a:ext cx="1711344" cy="2469686"/>
          </a:xfrm>
          <a:prstGeom prst="rect">
            <a:avLst/>
          </a:prstGeom>
        </p:spPr>
      </p:pic>
      <p:pic>
        <p:nvPicPr>
          <p:cNvPr id="1026" name="Picture 2" descr="Couverture du quotidien communiste L'Humanité sur la mort de Staline">
            <a:extLst>
              <a:ext uri="{FF2B5EF4-FFF2-40B4-BE49-F238E27FC236}">
                <a16:creationId xmlns:a16="http://schemas.microsoft.com/office/drawing/2014/main" id="{00664696-5B0C-3CBC-F7CE-4DCD262A4D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9538" y="1298893"/>
            <a:ext cx="3719650" cy="514551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7262F474-3132-31E7-7CB0-B0E376D1F635}"/>
              </a:ext>
            </a:extLst>
          </p:cNvPr>
          <p:cNvSpPr txBox="1"/>
          <p:nvPr/>
        </p:nvSpPr>
        <p:spPr>
          <a:xfrm>
            <a:off x="3345246" y="3995678"/>
            <a:ext cx="3588590" cy="2862322"/>
          </a:xfrm>
          <a:prstGeom prst="rect">
            <a:avLst/>
          </a:prstGeom>
          <a:noFill/>
        </p:spPr>
        <p:txBody>
          <a:bodyPr wrap="square" rtlCol="0">
            <a:spAutoFit/>
          </a:bodyPr>
          <a:lstStyle/>
          <a:p>
            <a:r>
              <a:rPr lang="fr-FR" dirty="0"/>
              <a:t>Joseph </a:t>
            </a:r>
            <a:r>
              <a:rPr lang="fr-FR" dirty="0" err="1"/>
              <a:t>Djougatchvili</a:t>
            </a:r>
            <a:endParaRPr lang="fr-FR" dirty="0"/>
          </a:p>
          <a:p>
            <a:endParaRPr lang="fr-FR" dirty="0"/>
          </a:p>
          <a:p>
            <a:r>
              <a:rPr lang="fr-FR" dirty="0"/>
              <a:t>¼ de siècle au pouvoir</a:t>
            </a:r>
          </a:p>
          <a:p>
            <a:endParaRPr lang="fr-FR" dirty="0"/>
          </a:p>
          <a:p>
            <a:r>
              <a:rPr lang="fr-FR" dirty="0"/>
              <a:t>Criminel majeur du XX</a:t>
            </a:r>
            <a:r>
              <a:rPr lang="fr-FR" baseline="30000" dirty="0"/>
              <a:t>e</a:t>
            </a:r>
            <a:r>
              <a:rPr lang="fr-FR" dirty="0"/>
              <a:t>  siècle</a:t>
            </a:r>
          </a:p>
          <a:p>
            <a:endParaRPr lang="fr-FR" dirty="0"/>
          </a:p>
          <a:p>
            <a:r>
              <a:rPr lang="fr-FR" dirty="0"/>
              <a:t>Dirigeant URSS + bloc communiste</a:t>
            </a:r>
          </a:p>
          <a:p>
            <a:endParaRPr lang="fr-FR" dirty="0"/>
          </a:p>
          <a:p>
            <a:r>
              <a:rPr lang="fr-FR" dirty="0"/>
              <a:t>Haï et adoré</a:t>
            </a:r>
          </a:p>
          <a:p>
            <a:endParaRPr lang="fr-FR" dirty="0"/>
          </a:p>
        </p:txBody>
      </p:sp>
    </p:spTree>
    <p:extLst>
      <p:ext uri="{BB962C8B-B14F-4D97-AF65-F5344CB8AC3E}">
        <p14:creationId xmlns:p14="http://schemas.microsoft.com/office/powerpoint/2010/main" val="429376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édia en ligne 3" descr="Staline, le tyran rouge | Documentaire complet">
            <a:hlinkClick r:id="" action="ppaction://media"/>
            <a:extLst>
              <a:ext uri="{FF2B5EF4-FFF2-40B4-BE49-F238E27FC236}">
                <a16:creationId xmlns:a16="http://schemas.microsoft.com/office/drawing/2014/main" id="{0C7028F2-5E03-E63F-66B2-61C1B4D6F0BB}"/>
              </a:ext>
            </a:extLst>
          </p:cNvPr>
          <p:cNvPicPr>
            <a:picLocks noGrp="1" noRot="1" noChangeAspect="1"/>
          </p:cNvPicPr>
          <p:nvPr>
            <p:ph idx="1"/>
            <a:videoFile r:link="rId1"/>
          </p:nvPr>
        </p:nvPicPr>
        <p:blipFill>
          <a:blip r:embed="rId3"/>
          <a:stretch>
            <a:fillRect/>
          </a:stretch>
        </p:blipFill>
        <p:spPr>
          <a:xfrm>
            <a:off x="1710268" y="139700"/>
            <a:ext cx="8830671" cy="6623004"/>
          </a:xfrm>
          <a:prstGeom prst="rect">
            <a:avLst/>
          </a:prstGeom>
          <a:ln>
            <a:noFill/>
          </a:ln>
        </p:spPr>
      </p:pic>
    </p:spTree>
    <p:extLst>
      <p:ext uri="{BB962C8B-B14F-4D97-AF65-F5344CB8AC3E}">
        <p14:creationId xmlns:p14="http://schemas.microsoft.com/office/powerpoint/2010/main" val="348989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ACC92D-B6A7-BD51-16C8-BBCB61F3E177}"/>
              </a:ext>
            </a:extLst>
          </p:cNvPr>
          <p:cNvSpPr>
            <a:spLocks noGrp="1"/>
          </p:cNvSpPr>
          <p:nvPr>
            <p:ph type="title"/>
          </p:nvPr>
        </p:nvSpPr>
        <p:spPr/>
        <p:txBody>
          <a:bodyPr/>
          <a:lstStyle/>
          <a:p>
            <a:r>
              <a:rPr lang="fr-CH"/>
              <a:t>Réponses questions</a:t>
            </a:r>
          </a:p>
        </p:txBody>
      </p:sp>
      <p:sp>
        <p:nvSpPr>
          <p:cNvPr id="3" name="Espace réservé du contenu 2">
            <a:extLst>
              <a:ext uri="{FF2B5EF4-FFF2-40B4-BE49-F238E27FC236}">
                <a16:creationId xmlns:a16="http://schemas.microsoft.com/office/drawing/2014/main" id="{F034A237-0E9E-7E1D-5EA6-A233D5DF2DEB}"/>
              </a:ext>
            </a:extLst>
          </p:cNvPr>
          <p:cNvSpPr>
            <a:spLocks noGrp="1"/>
          </p:cNvSpPr>
          <p:nvPr>
            <p:ph idx="1"/>
          </p:nvPr>
        </p:nvSpPr>
        <p:spPr/>
        <p:txBody>
          <a:bodyPr>
            <a:normAutofit fontScale="85000" lnSpcReduction="20000"/>
          </a:bodyPr>
          <a:lstStyle/>
          <a:p>
            <a:r>
              <a:rPr lang="fr-CH" b="1"/>
              <a:t>Qui est Joseph Staline et quel rôle a-t-il joué dans l'histoire de l'Union soviétique ?</a:t>
            </a:r>
            <a:endParaRPr lang="fr-CH"/>
          </a:p>
          <a:p>
            <a:pPr>
              <a:buFont typeface="Arial" panose="020B0604020202020204" pitchFamily="34" charset="0"/>
              <a:buChar char="•"/>
            </a:pPr>
            <a:r>
              <a:rPr lang="fr-CH"/>
              <a:t>Staline a été le dirigeant de l'Union soviétique après la mort de Lénine. Il a consolidé son pouvoir en éliminant ses rivaux politiques et en transformant l'URSS en une dictature.</a:t>
            </a:r>
          </a:p>
          <a:p>
            <a:r>
              <a:rPr lang="fr-CH" b="1"/>
              <a:t>Quelles ont été les principales actions entreprises par Staline pour s'imposer comme leader de l'Union soviétique ?</a:t>
            </a:r>
            <a:endParaRPr lang="fr-CH"/>
          </a:p>
          <a:p>
            <a:pPr>
              <a:buFont typeface="Arial" panose="020B0604020202020204" pitchFamily="34" charset="0"/>
              <a:buChar char="•"/>
            </a:pPr>
            <a:r>
              <a:rPr lang="fr-CH"/>
              <a:t>Staline a utilisé des purges politiques, l'intimidation, et l'assassinat de ses opposants pour s'assurer du contrôle total du Parti communiste et de l'État.</a:t>
            </a:r>
          </a:p>
          <a:p>
            <a:r>
              <a:rPr lang="fr-CH" b="1"/>
              <a:t>Le reportage présente-t-il des éléments sur la lutte pour le pouvoir après la mort de Lénine ? Comment Staline a-t-il éliminé ses rivaux ?</a:t>
            </a:r>
            <a:endParaRPr lang="fr-CH"/>
          </a:p>
          <a:p>
            <a:pPr>
              <a:buFont typeface="Arial" panose="020B0604020202020204" pitchFamily="34" charset="0"/>
              <a:buChar char="•"/>
            </a:pPr>
            <a:r>
              <a:rPr lang="fr-CH"/>
              <a:t>Le reportage explique comment Staline a écarté ses principaux rivaux, comme </a:t>
            </a:r>
            <a:r>
              <a:rPr lang="fr-CH" err="1"/>
              <a:t>Trotsky</a:t>
            </a:r>
            <a:r>
              <a:rPr lang="fr-CH"/>
              <a:t>, en manipulant les alliances politiques et en utilisant des méthodes brutales comme l'exil, l'emprisonnement, ou l'assassinat.</a:t>
            </a:r>
          </a:p>
          <a:p>
            <a:endParaRPr lang="fr-CH"/>
          </a:p>
        </p:txBody>
      </p:sp>
    </p:spTree>
    <p:extLst>
      <p:ext uri="{BB962C8B-B14F-4D97-AF65-F5344CB8AC3E}">
        <p14:creationId xmlns:p14="http://schemas.microsoft.com/office/powerpoint/2010/main" val="991528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B973B-DCBD-2F81-CCD8-9066CD9E86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C71BDD7-E4EF-4C6A-1968-D5A9233C4CF8}"/>
              </a:ext>
            </a:extLst>
          </p:cNvPr>
          <p:cNvSpPr>
            <a:spLocks noGrp="1"/>
          </p:cNvSpPr>
          <p:nvPr>
            <p:ph type="title"/>
          </p:nvPr>
        </p:nvSpPr>
        <p:spPr/>
        <p:txBody>
          <a:bodyPr/>
          <a:lstStyle/>
          <a:p>
            <a:r>
              <a:rPr lang="fr-CH"/>
              <a:t>Réponses questions</a:t>
            </a:r>
          </a:p>
        </p:txBody>
      </p:sp>
      <p:sp>
        <p:nvSpPr>
          <p:cNvPr id="3" name="Espace réservé du contenu 2">
            <a:extLst>
              <a:ext uri="{FF2B5EF4-FFF2-40B4-BE49-F238E27FC236}">
                <a16:creationId xmlns:a16="http://schemas.microsoft.com/office/drawing/2014/main" id="{0A2F9926-966B-8BD2-78A3-0B96B2148B8C}"/>
              </a:ext>
            </a:extLst>
          </p:cNvPr>
          <p:cNvSpPr>
            <a:spLocks noGrp="1"/>
          </p:cNvSpPr>
          <p:nvPr>
            <p:ph idx="1"/>
          </p:nvPr>
        </p:nvSpPr>
        <p:spPr>
          <a:xfrm>
            <a:off x="838200" y="1825625"/>
            <a:ext cx="10515600" cy="4667250"/>
          </a:xfrm>
        </p:spPr>
        <p:txBody>
          <a:bodyPr>
            <a:normAutofit fontScale="85000" lnSpcReduction="20000"/>
          </a:bodyPr>
          <a:lstStyle/>
          <a:p>
            <a:r>
              <a:rPr lang="fr-CH" b="1"/>
              <a:t>Quels sont les principaux changements économiques et sociaux mis en place par Staline après avoir pris le pouvoir ?</a:t>
            </a:r>
            <a:endParaRPr lang="fr-CH"/>
          </a:p>
          <a:p>
            <a:pPr>
              <a:buFont typeface="Arial" panose="020B0604020202020204" pitchFamily="34" charset="0"/>
              <a:buChar char="•"/>
            </a:pPr>
            <a:r>
              <a:rPr lang="fr-CH"/>
              <a:t>Staline a lancé des politiques d'industrialisation massive et de collectivisation de l'agriculture, dans le but de moderniser rapidement l'URSS, souvent au prix de millions de vies.</a:t>
            </a:r>
          </a:p>
          <a:p>
            <a:r>
              <a:rPr lang="fr-CH" b="1"/>
              <a:t>Comment le reportage décrit-il la politique de collectivisation agricole de Staline ? Quels en ont été les impacts sur les paysans ?</a:t>
            </a:r>
            <a:endParaRPr lang="fr-CH"/>
          </a:p>
          <a:p>
            <a:pPr>
              <a:buFont typeface="Arial" panose="020B0604020202020204" pitchFamily="34" charset="0"/>
              <a:buChar char="•"/>
            </a:pPr>
            <a:r>
              <a:rPr lang="fr-CH"/>
              <a:t>Le reportage montre que la collectivisation a conduit à la confiscation des terres des paysans, provoquant une résistance violente, des famines, et la mort de millions de personnes, notamment lors de l'Holodomor en Ukraine.</a:t>
            </a:r>
          </a:p>
          <a:p>
            <a:r>
              <a:rPr lang="fr-CH" b="1"/>
              <a:t>Quelles étaient les méthodes de répression utilisées par Staline pour éliminer l’opposition ?</a:t>
            </a:r>
            <a:endParaRPr lang="fr-CH"/>
          </a:p>
          <a:p>
            <a:pPr>
              <a:buFont typeface="Arial" panose="020B0604020202020204" pitchFamily="34" charset="0"/>
              <a:buChar char="•"/>
            </a:pPr>
            <a:r>
              <a:rPr lang="fr-CH"/>
              <a:t>Staline a mis en place des purges politiques, des déportations massives vers les goulags (camps de travail forcé), et a utilisé la police secrète pour éliminer toute forme de dissidence.</a:t>
            </a:r>
          </a:p>
        </p:txBody>
      </p:sp>
    </p:spTree>
    <p:extLst>
      <p:ext uri="{BB962C8B-B14F-4D97-AF65-F5344CB8AC3E}">
        <p14:creationId xmlns:p14="http://schemas.microsoft.com/office/powerpoint/2010/main" val="250723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AAF84-8977-FABC-8CAB-050D5F0A82C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F4D0434-00BC-9E7F-B860-BD782F1E2046}"/>
              </a:ext>
            </a:extLst>
          </p:cNvPr>
          <p:cNvSpPr>
            <a:spLocks noGrp="1"/>
          </p:cNvSpPr>
          <p:nvPr>
            <p:ph idx="1"/>
          </p:nvPr>
        </p:nvSpPr>
        <p:spPr>
          <a:xfrm>
            <a:off x="749300" y="381000"/>
            <a:ext cx="10515600" cy="5045075"/>
          </a:xfrm>
        </p:spPr>
        <p:txBody>
          <a:bodyPr>
            <a:noAutofit/>
          </a:bodyPr>
          <a:lstStyle/>
          <a:p>
            <a:pPr algn="just"/>
            <a:r>
              <a:rPr lang="fr-CH" sz="2000" b="1"/>
              <a:t>Quelle est l'importance de la propagande dans le régime de Staline, selon le reportage ?</a:t>
            </a:r>
            <a:endParaRPr lang="fr-CH" sz="2000"/>
          </a:p>
          <a:p>
            <a:pPr algn="just">
              <a:buFont typeface="Arial" panose="020B0604020202020204" pitchFamily="34" charset="0"/>
              <a:buChar char="•"/>
            </a:pPr>
            <a:r>
              <a:rPr lang="fr-CH" sz="2000"/>
              <a:t>La propagande a joué un rôle clé dans le régime de Staline, créant un culte de la personnalité autour de lui. Les médias, l'art et l'éducation ont été utilisés pour promouvoir Staline comme le sauveur de la nation.</a:t>
            </a:r>
          </a:p>
          <a:p>
            <a:pPr algn="just"/>
            <a:r>
              <a:rPr lang="fr-CH" sz="2000" b="1"/>
              <a:t>Le reportage mentionne-t-il des événements marquants comme les procès de Moscou ou les grandes purges ? Que peut-on en retenir ?</a:t>
            </a:r>
            <a:endParaRPr lang="fr-CH" sz="2000"/>
          </a:p>
          <a:p>
            <a:pPr algn="just">
              <a:buFont typeface="Arial" panose="020B0604020202020204" pitchFamily="34" charset="0"/>
              <a:buChar char="•"/>
            </a:pPr>
            <a:r>
              <a:rPr lang="fr-CH" sz="2000"/>
              <a:t>Le reportage aborde probablement les procès de Moscou, où Staline a accusé ses rivaux politiques de trahison, les a fait juger lors de procès truqués et exécutés. Les grandes purges ont entraîné la mort de milliers de personnes dans l'armée, le parti, et l'intelligentsia.</a:t>
            </a:r>
          </a:p>
          <a:p>
            <a:pPr algn="just"/>
            <a:r>
              <a:rPr lang="fr-CH" sz="2000" b="1"/>
              <a:t>Comment le reportage présente-t-il les conséquences humaines de la politique de Staline ?</a:t>
            </a:r>
            <a:endParaRPr lang="fr-CH" sz="2000"/>
          </a:p>
          <a:p>
            <a:pPr algn="just">
              <a:buFont typeface="Arial" panose="020B0604020202020204" pitchFamily="34" charset="0"/>
              <a:buChar char="•"/>
            </a:pPr>
            <a:r>
              <a:rPr lang="fr-CH" sz="2000"/>
              <a:t>Le reportage montre que les politiques de Staline, notamment la collectivisation forcée et les purges, ont conduit à la mort de millions de personnes, par famine, exécution, ou dans les goulags.</a:t>
            </a:r>
          </a:p>
          <a:p>
            <a:pPr algn="just"/>
            <a:r>
              <a:rPr lang="fr-CH" sz="2000" b="1"/>
              <a:t>En conclusion, selon le reportage, quel héritage Joseph Staline a-t-il laissé à l'Union soviétique et au monde ?</a:t>
            </a:r>
            <a:endParaRPr lang="fr-CH" sz="2000"/>
          </a:p>
          <a:p>
            <a:pPr algn="just">
              <a:buFont typeface="Arial" panose="020B0604020202020204" pitchFamily="34" charset="0"/>
              <a:buChar char="•"/>
            </a:pPr>
            <a:r>
              <a:rPr lang="fr-CH" sz="2000"/>
              <a:t>Staline a laissé un héritage complexe. Il est à la fois considéré comme le leader qui a modernisé l'URSS et comme un dictateur brutal responsable de millions de morts. Son régime a marqué l'Union soviétique pour des décennies.</a:t>
            </a:r>
          </a:p>
        </p:txBody>
      </p:sp>
    </p:spTree>
    <p:extLst>
      <p:ext uri="{BB962C8B-B14F-4D97-AF65-F5344CB8AC3E}">
        <p14:creationId xmlns:p14="http://schemas.microsoft.com/office/powerpoint/2010/main" val="1764131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AB3D4C53-D0EA-6F91-5465-053F3621F141}"/>
              </a:ext>
            </a:extLst>
          </p:cNvPr>
          <p:cNvSpPr>
            <a:spLocks noGrp="1"/>
          </p:cNvSpPr>
          <p:nvPr>
            <p:ph type="title"/>
          </p:nvPr>
        </p:nvSpPr>
        <p:spPr/>
        <p:txBody>
          <a:bodyPr>
            <a:normAutofit/>
          </a:bodyPr>
          <a:lstStyle/>
          <a:p>
            <a:r>
              <a:rPr lang="fr-FR" sz="3200" b="1"/>
              <a:t>L’URSS de Staline</a:t>
            </a:r>
            <a:endParaRPr lang="fr-FR" sz="3200"/>
          </a:p>
        </p:txBody>
      </p:sp>
      <p:sp>
        <p:nvSpPr>
          <p:cNvPr id="8" name="Espace réservé du texte 7">
            <a:extLst>
              <a:ext uri="{FF2B5EF4-FFF2-40B4-BE49-F238E27FC236}">
                <a16:creationId xmlns:a16="http://schemas.microsoft.com/office/drawing/2014/main" id="{850BC909-C965-3AAC-3165-42A8742CAD69}"/>
              </a:ext>
            </a:extLst>
          </p:cNvPr>
          <p:cNvSpPr>
            <a:spLocks noGrp="1"/>
          </p:cNvSpPr>
          <p:nvPr>
            <p:ph type="body" idx="1"/>
          </p:nvPr>
        </p:nvSpPr>
        <p:spPr/>
        <p:txBody>
          <a:bodyPr/>
          <a:lstStyle/>
          <a:p>
            <a:r>
              <a:rPr lang="fr-FR" i="1"/>
              <a:t>Holodomor</a:t>
            </a:r>
          </a:p>
        </p:txBody>
      </p:sp>
      <p:sp>
        <p:nvSpPr>
          <p:cNvPr id="10" name="Espace réservé du texte 9">
            <a:extLst>
              <a:ext uri="{FF2B5EF4-FFF2-40B4-BE49-F238E27FC236}">
                <a16:creationId xmlns:a16="http://schemas.microsoft.com/office/drawing/2014/main" id="{67913C81-2C8C-3B21-D381-C52145ACFFFC}"/>
              </a:ext>
            </a:extLst>
          </p:cNvPr>
          <p:cNvSpPr>
            <a:spLocks noGrp="1"/>
          </p:cNvSpPr>
          <p:nvPr>
            <p:ph type="body" sz="quarter" idx="3"/>
          </p:nvPr>
        </p:nvSpPr>
        <p:spPr/>
        <p:txBody>
          <a:bodyPr/>
          <a:lstStyle/>
          <a:p>
            <a:r>
              <a:rPr lang="fr-FR"/>
              <a:t>Canal Staline</a:t>
            </a:r>
          </a:p>
        </p:txBody>
      </p:sp>
      <p:pic>
        <p:nvPicPr>
          <p:cNvPr id="1029" name="Picture 5">
            <a:extLst>
              <a:ext uri="{FF2B5EF4-FFF2-40B4-BE49-F238E27FC236}">
                <a16:creationId xmlns:a16="http://schemas.microsoft.com/office/drawing/2014/main" id="{D7D9726B-3378-DC15-362A-6F60491A3D8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39787" y="2735561"/>
            <a:ext cx="5157787" cy="345410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02163C82-C47F-C17B-5EBC-735F9DB0302F}"/>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6921398" y="2735561"/>
            <a:ext cx="4025759" cy="3454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775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texte, affiche, livre, Prospectus&#10;&#10;Description générée automatiquement">
            <a:extLst>
              <a:ext uri="{FF2B5EF4-FFF2-40B4-BE49-F238E27FC236}">
                <a16:creationId xmlns:a16="http://schemas.microsoft.com/office/drawing/2014/main" id="{053A75B8-AD50-4A53-2B23-BDF1FA34F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16225" y="12079"/>
            <a:ext cx="5159552" cy="6833844"/>
          </a:xfrm>
          <a:prstGeom prst="rect">
            <a:avLst/>
          </a:prstGeom>
          <a:noFill/>
          <a:ln>
            <a:noFill/>
          </a:ln>
        </p:spPr>
      </p:pic>
    </p:spTree>
    <p:extLst>
      <p:ext uri="{BB962C8B-B14F-4D97-AF65-F5344CB8AC3E}">
        <p14:creationId xmlns:p14="http://schemas.microsoft.com/office/powerpoint/2010/main" val="1271740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Vecteur Stock Boom pop art cloud bubble. Funny speech bubble. Trendy  Colorful retro vintage background in pop art retro comic style. Easy  editable for Your design. | Adobe Stock">
            <a:extLst>
              <a:ext uri="{FF2B5EF4-FFF2-40B4-BE49-F238E27FC236}">
                <a16:creationId xmlns:a16="http://schemas.microsoft.com/office/drawing/2014/main" id="{766A032B-A2DC-E7A3-3FFF-3586F696501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778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9DF8785-98E6-C265-8D03-C5DBAED7B16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Boom, le </a:t>
            </a:r>
            <a:r>
              <a:rPr lang="en-US" sz="3600" err="1">
                <a:solidFill>
                  <a:schemeClr val="tx1">
                    <a:lumMod val="85000"/>
                    <a:lumOff val="15000"/>
                  </a:schemeClr>
                </a:solidFill>
              </a:rPr>
              <a:t>XIXe</a:t>
            </a:r>
            <a:r>
              <a:rPr lang="en-US" sz="3600">
                <a:solidFill>
                  <a:schemeClr val="tx1">
                    <a:lumMod val="85000"/>
                    <a:lumOff val="15000"/>
                  </a:schemeClr>
                </a:solidFill>
              </a:rPr>
              <a:t> siècle </a:t>
            </a: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961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Censure des images en Union soviétique — Wikirouge">
            <a:extLst>
              <a:ext uri="{FF2B5EF4-FFF2-40B4-BE49-F238E27FC236}">
                <a16:creationId xmlns:a16="http://schemas.microsoft.com/office/drawing/2014/main" id="{BB531EF4-CD68-5CC7-393B-6D554E0F5B6C}"/>
              </a:ext>
            </a:extLst>
          </p:cNvPr>
          <p:cNvPicPr>
            <a:picLocks/>
          </p:cNvPicPr>
          <p:nvPr/>
        </p:nvPicPr>
        <p:blipFill>
          <a:blip r:embed="rId2">
            <a:extLst>
              <a:ext uri="{28A0092B-C50C-407E-A947-70E740481C1C}">
                <a14:useLocalDpi xmlns:a14="http://schemas.microsoft.com/office/drawing/2010/main" val="0"/>
              </a:ext>
            </a:extLst>
          </a:blip>
          <a:stretch>
            <a:fillRect/>
          </a:stretch>
        </p:blipFill>
        <p:spPr bwMode="auto">
          <a:xfrm>
            <a:off x="2019300" y="0"/>
            <a:ext cx="8191500" cy="6857572"/>
          </a:xfrm>
          <a:prstGeom prst="rect">
            <a:avLst/>
          </a:prstGeom>
          <a:noFill/>
        </p:spPr>
      </p:pic>
    </p:spTree>
    <p:extLst>
      <p:ext uri="{BB962C8B-B14F-4D97-AF65-F5344CB8AC3E}">
        <p14:creationId xmlns:p14="http://schemas.microsoft.com/office/powerpoint/2010/main" val="14624409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2058" name="Freeform: Shape 2057">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61" name="Rectangle 206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Isosceles Triangle 2062">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Quiz : La Russie en 12 questions !">
            <a:extLst>
              <a:ext uri="{FF2B5EF4-FFF2-40B4-BE49-F238E27FC236}">
                <a16:creationId xmlns:a16="http://schemas.microsoft.com/office/drawing/2014/main" id="{F113CBB8-60B5-A57D-1151-364ABC24D9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43942" y="643467"/>
            <a:ext cx="9904115"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3132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1</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fontScale="62500" lnSpcReduction="20000"/>
          </a:bodyPr>
          <a:lstStyle/>
          <a:p>
            <a:pPr algn="just">
              <a:lnSpc>
                <a:spcPct val="170000"/>
              </a:lnSpc>
              <a:spcBef>
                <a:spcPts val="0"/>
              </a:spcBef>
            </a:pPr>
            <a:r>
              <a:rPr lang="fr-FR"/>
              <a:t>Quels étaient les principaux foyers d’agitations en Russie à la veille de la Première Guerre mondiale? </a:t>
            </a:r>
          </a:p>
          <a:p>
            <a:pPr lvl="0" algn="just">
              <a:lnSpc>
                <a:spcPct val="170000"/>
              </a:lnSpc>
            </a:pPr>
            <a:r>
              <a:rPr lang="fr-FR" b="1">
                <a:solidFill>
                  <a:srgbClr val="0070C0"/>
                </a:solidFill>
              </a:rPr>
              <a:t>Nobles libéraux et bourgeois</a:t>
            </a:r>
            <a:r>
              <a:rPr lang="fr-FR">
                <a:solidFill>
                  <a:srgbClr val="0070C0"/>
                </a:solidFill>
              </a:rPr>
              <a:t> -&gt; partage du pouvoir, création d’un vrai parlement.</a:t>
            </a:r>
            <a:endParaRPr lang="fr-CH">
              <a:solidFill>
                <a:srgbClr val="0070C0"/>
              </a:solidFill>
            </a:endParaRPr>
          </a:p>
          <a:p>
            <a:pPr lvl="0" algn="just">
              <a:lnSpc>
                <a:spcPct val="170000"/>
              </a:lnSpc>
            </a:pPr>
            <a:r>
              <a:rPr lang="fr-FR" b="1">
                <a:solidFill>
                  <a:srgbClr val="0070C0"/>
                </a:solidFill>
              </a:rPr>
              <a:t>Étudiants</a:t>
            </a:r>
            <a:r>
              <a:rPr lang="fr-FR">
                <a:solidFill>
                  <a:srgbClr val="0070C0"/>
                </a:solidFill>
              </a:rPr>
              <a:t> -&gt; contre la censure, pour liberté d’expression.</a:t>
            </a:r>
            <a:endParaRPr lang="fr-CH">
              <a:solidFill>
                <a:srgbClr val="0070C0"/>
              </a:solidFill>
            </a:endParaRPr>
          </a:p>
          <a:p>
            <a:pPr lvl="0" algn="just">
              <a:lnSpc>
                <a:spcPct val="170000"/>
              </a:lnSpc>
            </a:pPr>
            <a:r>
              <a:rPr lang="fr-FR" b="1">
                <a:solidFill>
                  <a:srgbClr val="0070C0"/>
                </a:solidFill>
              </a:rPr>
              <a:t>Ouvriers</a:t>
            </a:r>
            <a:r>
              <a:rPr lang="fr-FR">
                <a:solidFill>
                  <a:srgbClr val="0070C0"/>
                </a:solidFill>
              </a:rPr>
              <a:t> -&gt; en faveur de l’amélioration des conditions de travail (salaires, heures de travail, etc.)</a:t>
            </a:r>
            <a:endParaRPr lang="fr-CH">
              <a:solidFill>
                <a:srgbClr val="0070C0"/>
              </a:solidFill>
            </a:endParaRPr>
          </a:p>
          <a:p>
            <a:pPr lvl="0" algn="just">
              <a:lnSpc>
                <a:spcPct val="170000"/>
              </a:lnSpc>
            </a:pPr>
            <a:r>
              <a:rPr lang="fr-FR" b="1">
                <a:solidFill>
                  <a:srgbClr val="0070C0"/>
                </a:solidFill>
              </a:rPr>
              <a:t>Paysans</a:t>
            </a:r>
            <a:r>
              <a:rPr lang="fr-FR">
                <a:solidFill>
                  <a:srgbClr val="0070C0"/>
                </a:solidFill>
              </a:rPr>
              <a:t> -&gt; contre les grands propriétaires, pour une redistribution des terres.</a:t>
            </a:r>
            <a:endParaRPr lang="fr-CH">
              <a:solidFill>
                <a:srgbClr val="0070C0"/>
              </a:solidFill>
            </a:endParaRPr>
          </a:p>
          <a:p>
            <a:pPr lvl="0" algn="just">
              <a:lnSpc>
                <a:spcPct val="170000"/>
              </a:lnSpc>
            </a:pPr>
            <a:r>
              <a:rPr lang="fr-FR" b="1">
                <a:solidFill>
                  <a:srgbClr val="0070C0"/>
                </a:solidFill>
              </a:rPr>
              <a:t>Minorités nationales</a:t>
            </a:r>
            <a:r>
              <a:rPr lang="fr-FR">
                <a:solidFill>
                  <a:srgbClr val="0070C0"/>
                </a:solidFill>
              </a:rPr>
              <a:t> -&gt; opposées à la russification (respect des langues et cultures nationales).</a:t>
            </a:r>
            <a:endParaRPr lang="fr-CH">
              <a:solidFill>
                <a:srgbClr val="0070C0"/>
              </a:solidFill>
            </a:endParaRPr>
          </a:p>
          <a:p>
            <a:pPr algn="just">
              <a:lnSpc>
                <a:spcPct val="150000"/>
              </a:lnSpc>
              <a:spcBef>
                <a:spcPts val="0"/>
              </a:spcBef>
            </a:pPr>
            <a:endParaRPr lang="fr-FR">
              <a:solidFill>
                <a:srgbClr val="0070C0"/>
              </a:solidFill>
            </a:endParaRPr>
          </a:p>
        </p:txBody>
      </p:sp>
    </p:spTree>
    <p:extLst>
      <p:ext uri="{BB962C8B-B14F-4D97-AF65-F5344CB8AC3E}">
        <p14:creationId xmlns:p14="http://schemas.microsoft.com/office/powerpoint/2010/main" val="187518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2 </a:t>
            </a:r>
            <a:r>
              <a:rPr lang="fr-FR" sz="2400"/>
              <a:t>(1/2)</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a:xfrm>
            <a:off x="838200" y="1825625"/>
            <a:ext cx="8513618" cy="4351338"/>
          </a:xfrm>
        </p:spPr>
        <p:txBody>
          <a:bodyPr>
            <a:normAutofit/>
          </a:bodyPr>
          <a:lstStyle/>
          <a:p>
            <a:pPr algn="just">
              <a:lnSpc>
                <a:spcPct val="150000"/>
              </a:lnSpc>
              <a:spcBef>
                <a:spcPts val="0"/>
              </a:spcBef>
            </a:pPr>
            <a:r>
              <a:rPr lang="fr-FR" sz="2000"/>
              <a:t>Quels sont les résultats de la Révolution de février? </a:t>
            </a:r>
          </a:p>
          <a:p>
            <a:pPr algn="just">
              <a:lnSpc>
                <a:spcPct val="150000"/>
              </a:lnSpc>
              <a:spcBef>
                <a:spcPts val="0"/>
              </a:spcBef>
            </a:pPr>
            <a:r>
              <a:rPr lang="fr-FR" sz="2000">
                <a:solidFill>
                  <a:srgbClr val="0070C0"/>
                </a:solidFill>
              </a:rPr>
              <a:t>Abdication du tsar (fin monarchie + instauration république)</a:t>
            </a:r>
            <a:endParaRPr lang="fr-CH" sz="2000">
              <a:solidFill>
                <a:srgbClr val="0070C0"/>
              </a:solidFill>
            </a:endParaRPr>
          </a:p>
          <a:p>
            <a:pPr algn="just">
              <a:lnSpc>
                <a:spcPct val="150000"/>
              </a:lnSpc>
              <a:spcBef>
                <a:spcPts val="0"/>
              </a:spcBef>
            </a:pPr>
            <a:r>
              <a:rPr lang="fr-FR" sz="2000">
                <a:solidFill>
                  <a:srgbClr val="0070C0"/>
                </a:solidFill>
              </a:rPr>
              <a:t>Gouvernement provisoire (volonté: démocratie indirecte)</a:t>
            </a:r>
            <a:endParaRPr lang="fr-CH" sz="2000">
              <a:solidFill>
                <a:srgbClr val="0070C0"/>
              </a:solidFill>
            </a:endParaRPr>
          </a:p>
          <a:p>
            <a:pPr algn="just">
              <a:lnSpc>
                <a:spcPct val="150000"/>
              </a:lnSpc>
              <a:spcBef>
                <a:spcPts val="0"/>
              </a:spcBef>
            </a:pPr>
            <a:r>
              <a:rPr lang="fr-FR" sz="2000">
                <a:solidFill>
                  <a:srgbClr val="0070C0"/>
                </a:solidFill>
              </a:rPr>
              <a:t>Formation des soviets (volonté: démocratie directe)</a:t>
            </a:r>
            <a:endParaRPr lang="fr-CH" sz="2000">
              <a:solidFill>
                <a:srgbClr val="0070C0"/>
              </a:solidFill>
            </a:endParaRPr>
          </a:p>
          <a:p>
            <a:pPr algn="just">
              <a:lnSpc>
                <a:spcPct val="150000"/>
              </a:lnSpc>
              <a:spcBef>
                <a:spcPts val="0"/>
              </a:spcBef>
            </a:pPr>
            <a:r>
              <a:rPr lang="fr-FR" sz="2000">
                <a:solidFill>
                  <a:srgbClr val="0070C0"/>
                </a:solidFill>
              </a:rPr>
              <a:t>Anarchie grandissante (paysans, ouvriers, soldats)</a:t>
            </a:r>
          </a:p>
          <a:p>
            <a:pPr algn="just">
              <a:lnSpc>
                <a:spcPct val="150000"/>
              </a:lnSpc>
              <a:spcBef>
                <a:spcPts val="0"/>
              </a:spcBef>
            </a:pPr>
            <a:r>
              <a:rPr lang="fr-FR" sz="2000">
                <a:solidFill>
                  <a:srgbClr val="0070C0"/>
                </a:solidFill>
              </a:rPr>
              <a:t>Guerre continue et les conditions de vie ne s’améliorent pas.</a:t>
            </a:r>
          </a:p>
        </p:txBody>
      </p:sp>
      <p:pic>
        <p:nvPicPr>
          <p:cNvPr id="4" name="Image 3">
            <a:extLst>
              <a:ext uri="{FF2B5EF4-FFF2-40B4-BE49-F238E27FC236}">
                <a16:creationId xmlns:a16="http://schemas.microsoft.com/office/drawing/2014/main" id="{EDC7A105-CE72-7140-A6EE-71B44569BBEA}"/>
              </a:ext>
            </a:extLst>
          </p:cNvPr>
          <p:cNvPicPr>
            <a:picLocks noChangeAspect="1"/>
          </p:cNvPicPr>
          <p:nvPr/>
        </p:nvPicPr>
        <p:blipFill>
          <a:blip r:embed="rId3"/>
          <a:stretch>
            <a:fillRect/>
          </a:stretch>
        </p:blipFill>
        <p:spPr>
          <a:xfrm>
            <a:off x="7481454" y="2245332"/>
            <a:ext cx="4099164" cy="3511924"/>
          </a:xfrm>
          <a:prstGeom prst="rect">
            <a:avLst/>
          </a:prstGeom>
        </p:spPr>
      </p:pic>
    </p:spTree>
    <p:extLst>
      <p:ext uri="{BB962C8B-B14F-4D97-AF65-F5344CB8AC3E}">
        <p14:creationId xmlns:p14="http://schemas.microsoft.com/office/powerpoint/2010/main" val="262688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2 </a:t>
            </a:r>
            <a:r>
              <a:rPr lang="fr-FR" sz="2400"/>
              <a:t>(2/2)</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De la Révolution d’octobre? </a:t>
            </a:r>
          </a:p>
          <a:p>
            <a:pPr algn="just">
              <a:lnSpc>
                <a:spcPct val="150000"/>
              </a:lnSpc>
              <a:spcBef>
                <a:spcPts val="0"/>
              </a:spcBef>
            </a:pPr>
            <a:r>
              <a:rPr lang="fr-FR" sz="2000">
                <a:solidFill>
                  <a:srgbClr val="0070C0"/>
                </a:solidFill>
              </a:rPr>
              <a:t>Coup d’Etat! (Bolcheviks de Lénine)</a:t>
            </a:r>
          </a:p>
          <a:p>
            <a:pPr algn="just">
              <a:lnSpc>
                <a:spcPct val="150000"/>
              </a:lnSpc>
              <a:spcBef>
                <a:spcPts val="0"/>
              </a:spcBef>
            </a:pPr>
            <a:r>
              <a:rPr lang="fr-FR" sz="2000">
                <a:solidFill>
                  <a:srgbClr val="0070C0"/>
                </a:solidFill>
              </a:rPr>
              <a:t>Décret sur la terre </a:t>
            </a:r>
            <a:r>
              <a:rPr lang="fr-FR" sz="2000">
                <a:solidFill>
                  <a:srgbClr val="0070C0"/>
                </a:solidFill>
                <a:highlight>
                  <a:srgbClr val="00FF00"/>
                </a:highlight>
              </a:rPr>
              <a:t>(doc. 3)</a:t>
            </a:r>
            <a:r>
              <a:rPr lang="fr-FR" sz="2000">
                <a:solidFill>
                  <a:srgbClr val="0070C0"/>
                </a:solidFill>
              </a:rPr>
              <a:t> : abolition de la grande propriété, instauration du troc, réquisition des surplus </a:t>
            </a:r>
            <a:r>
              <a:rPr lang="fr-FR" sz="2000">
                <a:solidFill>
                  <a:srgbClr val="0070C0"/>
                </a:solidFill>
                <a:highlight>
                  <a:srgbClr val="00FF00"/>
                </a:highlight>
              </a:rPr>
              <a:t>(doc. 4)</a:t>
            </a:r>
            <a:r>
              <a:rPr lang="fr-FR" sz="2000">
                <a:solidFill>
                  <a:srgbClr val="0070C0"/>
                </a:solidFill>
              </a:rPr>
              <a:t>, désorganisation des circuits économiques.</a:t>
            </a:r>
          </a:p>
          <a:p>
            <a:pPr algn="just">
              <a:lnSpc>
                <a:spcPct val="150000"/>
              </a:lnSpc>
              <a:spcBef>
                <a:spcPts val="0"/>
              </a:spcBef>
            </a:pPr>
            <a:r>
              <a:rPr lang="fr-FR" sz="2000">
                <a:solidFill>
                  <a:srgbClr val="0070C0"/>
                </a:solidFill>
              </a:rPr>
              <a:t>Étatisation de toute l’économie par le Parti.</a:t>
            </a:r>
          </a:p>
          <a:p>
            <a:pPr algn="just">
              <a:lnSpc>
                <a:spcPct val="150000"/>
              </a:lnSpc>
              <a:spcBef>
                <a:spcPts val="0"/>
              </a:spcBef>
            </a:pPr>
            <a:r>
              <a:rPr lang="fr-FR" sz="2000">
                <a:solidFill>
                  <a:srgbClr val="0070C0"/>
                </a:solidFill>
              </a:rPr>
              <a:t>Chasse aux dissidents, police politique, terreur.</a:t>
            </a:r>
          </a:p>
          <a:p>
            <a:pPr algn="just">
              <a:lnSpc>
                <a:spcPct val="150000"/>
              </a:lnSpc>
              <a:spcBef>
                <a:spcPts val="0"/>
              </a:spcBef>
            </a:pPr>
            <a:r>
              <a:rPr lang="fr-CH" sz="2000">
                <a:solidFill>
                  <a:srgbClr val="0070C0"/>
                </a:solidFill>
              </a:rPr>
              <a:t>Dissolution assemblée constituante élue au suffrage universel car bolcheviks pas majoritaires =&gt; dictature bolchevique (communiste). </a:t>
            </a:r>
          </a:p>
          <a:p>
            <a:pPr algn="just">
              <a:lnSpc>
                <a:spcPct val="150000"/>
              </a:lnSpc>
              <a:spcBef>
                <a:spcPts val="0"/>
              </a:spcBef>
            </a:pPr>
            <a:r>
              <a:rPr lang="fr-CH" sz="2000">
                <a:solidFill>
                  <a:srgbClr val="0070C0"/>
                </a:solidFill>
              </a:rPr>
              <a:t>Fin de la 1</a:t>
            </a:r>
            <a:r>
              <a:rPr lang="fr-CH" sz="2000" baseline="30000">
                <a:solidFill>
                  <a:srgbClr val="0070C0"/>
                </a:solidFill>
              </a:rPr>
              <a:t>ère</a:t>
            </a:r>
            <a:r>
              <a:rPr lang="fr-CH" sz="2000">
                <a:solidFill>
                  <a:srgbClr val="0070C0"/>
                </a:solidFill>
              </a:rPr>
              <a:t> G.M. pour Russie (mars 1918) et perte de territoires (800’000 km2) </a:t>
            </a:r>
            <a:endParaRPr lang="fr-FR" sz="2000">
              <a:solidFill>
                <a:srgbClr val="0070C0"/>
              </a:solidFill>
            </a:endParaRPr>
          </a:p>
        </p:txBody>
      </p:sp>
    </p:spTree>
    <p:extLst>
      <p:ext uri="{BB962C8B-B14F-4D97-AF65-F5344CB8AC3E}">
        <p14:creationId xmlns:p14="http://schemas.microsoft.com/office/powerpoint/2010/main" val="378201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3 </a:t>
            </a:r>
            <a:r>
              <a:rPr lang="fr-FR" sz="2400"/>
              <a:t>(1/2)</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Quelles sont les parties en présence dans la guerre civile russe? </a:t>
            </a:r>
          </a:p>
          <a:p>
            <a:pPr algn="just">
              <a:lnSpc>
                <a:spcPct val="150000"/>
              </a:lnSpc>
              <a:spcBef>
                <a:spcPts val="0"/>
              </a:spcBef>
            </a:pPr>
            <a:r>
              <a:rPr lang="fr-FR" sz="2000">
                <a:solidFill>
                  <a:srgbClr val="0070C0"/>
                </a:solidFill>
              </a:rPr>
              <a:t>Gouvernement soviétique bolchevique (« Rouges »)</a:t>
            </a:r>
            <a:endParaRPr lang="fr-CH" sz="2000">
              <a:solidFill>
                <a:srgbClr val="0070C0"/>
              </a:solidFill>
            </a:endParaRPr>
          </a:p>
          <a:p>
            <a:pPr algn="just">
              <a:lnSpc>
                <a:spcPct val="150000"/>
              </a:lnSpc>
              <a:spcBef>
                <a:spcPts val="0"/>
              </a:spcBef>
            </a:pPr>
            <a:r>
              <a:rPr lang="fr-FR" sz="2000">
                <a:solidFill>
                  <a:srgbClr val="0070C0"/>
                </a:solidFill>
              </a:rPr>
              <a:t>Révolutionnaires antibolcheviques</a:t>
            </a:r>
            <a:endParaRPr lang="fr-CH" sz="2000">
              <a:solidFill>
                <a:srgbClr val="0070C0"/>
              </a:solidFill>
            </a:endParaRPr>
          </a:p>
          <a:p>
            <a:pPr algn="just">
              <a:lnSpc>
                <a:spcPct val="150000"/>
              </a:lnSpc>
              <a:spcBef>
                <a:spcPts val="0"/>
              </a:spcBef>
            </a:pPr>
            <a:r>
              <a:rPr lang="fr-FR" sz="2000">
                <a:solidFill>
                  <a:srgbClr val="0070C0"/>
                </a:solidFill>
              </a:rPr>
              <a:t>Généraux antirévolutionnaires fidèles au tsar (« Blancs »)</a:t>
            </a:r>
            <a:endParaRPr lang="fr-CH" sz="2000">
              <a:solidFill>
                <a:srgbClr val="0070C0"/>
              </a:solidFill>
            </a:endParaRPr>
          </a:p>
          <a:p>
            <a:pPr algn="just">
              <a:lnSpc>
                <a:spcPct val="150000"/>
              </a:lnSpc>
              <a:spcBef>
                <a:spcPts val="0"/>
              </a:spcBef>
            </a:pPr>
            <a:r>
              <a:rPr lang="fr-FR" sz="2000">
                <a:solidFill>
                  <a:srgbClr val="0070C0"/>
                </a:solidFill>
              </a:rPr>
              <a:t>Minorités nationales (Finnois, Baltes, Ukrainiens, Georgiens, Arméniens)</a:t>
            </a:r>
            <a:endParaRPr lang="fr-CH" sz="2000">
              <a:solidFill>
                <a:srgbClr val="0070C0"/>
              </a:solidFill>
            </a:endParaRPr>
          </a:p>
          <a:p>
            <a:pPr algn="just">
              <a:lnSpc>
                <a:spcPct val="150000"/>
              </a:lnSpc>
              <a:spcBef>
                <a:spcPts val="0"/>
              </a:spcBef>
            </a:pPr>
            <a:r>
              <a:rPr lang="fr-FR" sz="2000">
                <a:solidFill>
                  <a:srgbClr val="0070C0"/>
                </a:solidFill>
              </a:rPr>
              <a:t>Polonais et vainqueurs 1</a:t>
            </a:r>
            <a:r>
              <a:rPr lang="fr-FR" sz="2000" baseline="30000">
                <a:solidFill>
                  <a:srgbClr val="0070C0"/>
                </a:solidFill>
              </a:rPr>
              <a:t>ère</a:t>
            </a:r>
            <a:r>
              <a:rPr lang="fr-FR" sz="2000">
                <a:solidFill>
                  <a:srgbClr val="0070C0"/>
                </a:solidFill>
              </a:rPr>
              <a:t> GM. </a:t>
            </a:r>
            <a:r>
              <a:rPr lang="fr-CH" sz="2000">
                <a:solidFill>
                  <a:srgbClr val="0070C0"/>
                </a:solidFill>
              </a:rPr>
              <a:t> </a:t>
            </a:r>
          </a:p>
          <a:p>
            <a:pPr algn="just">
              <a:lnSpc>
                <a:spcPct val="150000"/>
              </a:lnSpc>
              <a:spcBef>
                <a:spcPts val="0"/>
              </a:spcBef>
            </a:pPr>
            <a:r>
              <a:rPr lang="fr-CH" sz="2000">
                <a:solidFill>
                  <a:srgbClr val="0070C0"/>
                </a:solidFill>
              </a:rPr>
              <a:t>Paysans (pas dans le manuel!) (« Verts »)</a:t>
            </a:r>
            <a:endParaRPr lang="fr-FR" sz="2000">
              <a:solidFill>
                <a:srgbClr val="0070C0"/>
              </a:solidFill>
            </a:endParaRPr>
          </a:p>
        </p:txBody>
      </p:sp>
    </p:spTree>
    <p:extLst>
      <p:ext uri="{BB962C8B-B14F-4D97-AF65-F5344CB8AC3E}">
        <p14:creationId xmlns:p14="http://schemas.microsoft.com/office/powerpoint/2010/main" val="381657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3 </a:t>
            </a:r>
            <a:r>
              <a:rPr lang="fr-FR" sz="2400"/>
              <a:t>(2/2)</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Quels sont les facteurs qui expliquent la victoire de l’une d’entre elles? </a:t>
            </a:r>
          </a:p>
          <a:p>
            <a:pPr>
              <a:lnSpc>
                <a:spcPct val="150000"/>
              </a:lnSpc>
            </a:pPr>
            <a:r>
              <a:rPr lang="fr-FR" sz="2000">
                <a:solidFill>
                  <a:srgbClr val="0070C0"/>
                </a:solidFill>
              </a:rPr>
              <a:t>Position centrale et réseau ferroviaire serré </a:t>
            </a:r>
            <a:r>
              <a:rPr lang="fr-FR" sz="2000">
                <a:solidFill>
                  <a:srgbClr val="0070C0"/>
                </a:solidFill>
                <a:highlight>
                  <a:srgbClr val="00FF00"/>
                </a:highlight>
              </a:rPr>
              <a:t>(doc. 6)</a:t>
            </a:r>
            <a:endParaRPr lang="fr-CH" sz="2000">
              <a:solidFill>
                <a:srgbClr val="0070C0"/>
              </a:solidFill>
              <a:highlight>
                <a:srgbClr val="00FF00"/>
              </a:highlight>
            </a:endParaRPr>
          </a:p>
          <a:p>
            <a:pPr>
              <a:lnSpc>
                <a:spcPct val="150000"/>
              </a:lnSpc>
            </a:pPr>
            <a:r>
              <a:rPr lang="fr-FR" sz="2000">
                <a:solidFill>
                  <a:srgbClr val="0070C0"/>
                </a:solidFill>
              </a:rPr>
              <a:t>Division entre les opposants</a:t>
            </a:r>
            <a:endParaRPr lang="fr-CH" sz="2000">
              <a:solidFill>
                <a:srgbClr val="0070C0"/>
              </a:solidFill>
            </a:endParaRPr>
          </a:p>
          <a:p>
            <a:pPr>
              <a:lnSpc>
                <a:spcPct val="150000"/>
              </a:lnSpc>
            </a:pPr>
            <a:r>
              <a:rPr lang="fr-FR" sz="2000">
                <a:solidFill>
                  <a:srgbClr val="0070C0"/>
                </a:solidFill>
              </a:rPr>
              <a:t>Manque de sens politique des généraux tsaristes</a:t>
            </a:r>
            <a:endParaRPr lang="fr-CH" sz="2000">
              <a:solidFill>
                <a:srgbClr val="0070C0"/>
              </a:solidFill>
            </a:endParaRPr>
          </a:p>
          <a:p>
            <a:pPr>
              <a:lnSpc>
                <a:spcPct val="150000"/>
              </a:lnSpc>
            </a:pPr>
            <a:r>
              <a:rPr lang="fr-FR" sz="2000">
                <a:solidFill>
                  <a:srgbClr val="0070C0"/>
                </a:solidFill>
              </a:rPr>
              <a:t>Retrait des puissances étrangères, par épuisement et crainte de mutineries</a:t>
            </a:r>
            <a:endParaRPr lang="fr-CH" sz="2000">
              <a:solidFill>
                <a:srgbClr val="0070C0"/>
              </a:solidFill>
            </a:endParaRPr>
          </a:p>
        </p:txBody>
      </p:sp>
    </p:spTree>
    <p:extLst>
      <p:ext uri="{BB962C8B-B14F-4D97-AF65-F5344CB8AC3E}">
        <p14:creationId xmlns:p14="http://schemas.microsoft.com/office/powerpoint/2010/main" val="20905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4 </a:t>
            </a:r>
            <a:r>
              <a:rPr lang="fr-FR" sz="2400"/>
              <a:t>(1/3)</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Qu’est-ce que la NEP? </a:t>
            </a:r>
          </a:p>
          <a:p>
            <a:pPr algn="just">
              <a:lnSpc>
                <a:spcPct val="150000"/>
              </a:lnSpc>
            </a:pPr>
            <a:r>
              <a:rPr lang="fr-FR" sz="2000">
                <a:solidFill>
                  <a:srgbClr val="0070C0"/>
                </a:solidFill>
              </a:rPr>
              <a:t>Economie: retour provisoire au capitalisme (économie de marché) </a:t>
            </a:r>
            <a:endParaRPr lang="fr-CH" sz="2000">
              <a:solidFill>
                <a:srgbClr val="0070C0"/>
              </a:solidFill>
            </a:endParaRPr>
          </a:p>
          <a:p>
            <a:pPr algn="just">
              <a:lnSpc>
                <a:spcPct val="150000"/>
              </a:lnSpc>
            </a:pPr>
            <a:r>
              <a:rPr lang="fr-FR" sz="2000">
                <a:solidFill>
                  <a:srgbClr val="0070C0"/>
                </a:solidFill>
              </a:rPr>
              <a:t>Libéralisation des marchés agricoles</a:t>
            </a:r>
            <a:endParaRPr lang="fr-CH" sz="2000">
              <a:solidFill>
                <a:srgbClr val="0070C0"/>
              </a:solidFill>
            </a:endParaRPr>
          </a:p>
          <a:p>
            <a:pPr algn="just">
              <a:lnSpc>
                <a:spcPct val="150000"/>
              </a:lnSpc>
            </a:pPr>
            <a:r>
              <a:rPr lang="fr-FR" sz="2000">
                <a:solidFill>
                  <a:srgbClr val="0070C0"/>
                </a:solidFill>
              </a:rPr>
              <a:t>Dénationalisation de l’artisanat, du petit commerce, des petites entreprises industrielles</a:t>
            </a:r>
            <a:endParaRPr lang="fr-CH" sz="2000">
              <a:solidFill>
                <a:srgbClr val="0070C0"/>
              </a:solidFill>
            </a:endParaRPr>
          </a:p>
          <a:p>
            <a:pPr algn="just">
              <a:lnSpc>
                <a:spcPct val="150000"/>
              </a:lnSpc>
            </a:pPr>
            <a:r>
              <a:rPr lang="fr-FR" sz="2000">
                <a:solidFill>
                  <a:srgbClr val="0070C0"/>
                </a:solidFill>
              </a:rPr>
              <a:t>(L’État conserve la haute main sur les banques, le transport, les grandes usines.)</a:t>
            </a:r>
          </a:p>
          <a:p>
            <a:pPr algn="just">
              <a:lnSpc>
                <a:spcPct val="150000"/>
              </a:lnSpc>
            </a:pPr>
            <a:r>
              <a:rPr lang="fr-FR" sz="2000">
                <a:solidFill>
                  <a:srgbClr val="0070C0"/>
                </a:solidFill>
              </a:rPr>
              <a:t>(Staline mettra un terme à la NEP en 1929)</a:t>
            </a:r>
            <a:endParaRPr lang="fr-CH" sz="2000">
              <a:solidFill>
                <a:srgbClr val="0070C0"/>
              </a:solidFill>
            </a:endParaRPr>
          </a:p>
        </p:txBody>
      </p:sp>
    </p:spTree>
    <p:extLst>
      <p:ext uri="{BB962C8B-B14F-4D97-AF65-F5344CB8AC3E}">
        <p14:creationId xmlns:p14="http://schemas.microsoft.com/office/powerpoint/2010/main" val="32154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4 </a:t>
            </a:r>
            <a:r>
              <a:rPr lang="fr-FR" sz="2400"/>
              <a:t>(2/3)</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Pourquoi est-elle mise en œuvre? </a:t>
            </a:r>
          </a:p>
          <a:p>
            <a:pPr>
              <a:lnSpc>
                <a:spcPct val="150000"/>
              </a:lnSpc>
            </a:pPr>
            <a:r>
              <a:rPr lang="fr-CH" sz="2000">
                <a:solidFill>
                  <a:srgbClr val="0070C0"/>
                </a:solidFill>
              </a:rPr>
              <a:t>« On ne peut pas édifier le socialisme sur des ruines » (Lénine)</a:t>
            </a:r>
          </a:p>
          <a:p>
            <a:pPr algn="just">
              <a:lnSpc>
                <a:spcPct val="150000"/>
              </a:lnSpc>
            </a:pPr>
            <a:r>
              <a:rPr lang="fr-CH" sz="2000">
                <a:solidFill>
                  <a:srgbClr val="0070C0"/>
                </a:solidFill>
              </a:rPr>
              <a:t>Objectif: redresser l’économie en mettant en faisant une pause dans l’édification du socialisme (suppression propriété privée, collectivisation, nationalisation, économie étatisée)</a:t>
            </a:r>
          </a:p>
        </p:txBody>
      </p:sp>
    </p:spTree>
    <p:extLst>
      <p:ext uri="{BB962C8B-B14F-4D97-AF65-F5344CB8AC3E}">
        <p14:creationId xmlns:p14="http://schemas.microsoft.com/office/powerpoint/2010/main" val="145826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4F939-2BAF-564E-818A-1EB993B50F39}"/>
              </a:ext>
            </a:extLst>
          </p:cNvPr>
          <p:cNvSpPr>
            <a:spLocks noGrp="1"/>
          </p:cNvSpPr>
          <p:nvPr>
            <p:ph type="title"/>
          </p:nvPr>
        </p:nvSpPr>
        <p:spPr/>
        <p:txBody>
          <a:bodyPr/>
          <a:lstStyle/>
          <a:p>
            <a:r>
              <a:rPr lang="fr-FR"/>
              <a:t>Question 4 </a:t>
            </a:r>
            <a:r>
              <a:rPr lang="fr-FR" sz="2400"/>
              <a:t>(3/3)</a:t>
            </a:r>
          </a:p>
        </p:txBody>
      </p:sp>
      <p:sp>
        <p:nvSpPr>
          <p:cNvPr id="3" name="Espace réservé du contenu 2">
            <a:extLst>
              <a:ext uri="{FF2B5EF4-FFF2-40B4-BE49-F238E27FC236}">
                <a16:creationId xmlns:a16="http://schemas.microsoft.com/office/drawing/2014/main" id="{DF782CC4-DD9A-8444-B146-CE05BCDE38D0}"/>
              </a:ext>
            </a:extLst>
          </p:cNvPr>
          <p:cNvSpPr>
            <a:spLocks noGrp="1"/>
          </p:cNvSpPr>
          <p:nvPr>
            <p:ph idx="1"/>
          </p:nvPr>
        </p:nvSpPr>
        <p:spPr/>
        <p:txBody>
          <a:bodyPr>
            <a:normAutofit/>
          </a:bodyPr>
          <a:lstStyle/>
          <a:p>
            <a:pPr algn="just">
              <a:lnSpc>
                <a:spcPct val="150000"/>
              </a:lnSpc>
              <a:spcBef>
                <a:spcPts val="0"/>
              </a:spcBef>
            </a:pPr>
            <a:r>
              <a:rPr lang="fr-FR" sz="2000"/>
              <a:t>Quels en sont les résultats? </a:t>
            </a:r>
          </a:p>
          <a:p>
            <a:pPr algn="just">
              <a:lnSpc>
                <a:spcPct val="150000"/>
              </a:lnSpc>
              <a:spcBef>
                <a:spcPts val="0"/>
              </a:spcBef>
            </a:pPr>
            <a:r>
              <a:rPr lang="fr-FR" sz="2000">
                <a:solidFill>
                  <a:srgbClr val="0070C0"/>
                </a:solidFill>
              </a:rPr>
              <a:t>Résultats positifs (agriculture + industrie) </a:t>
            </a:r>
            <a:r>
              <a:rPr lang="fr-FR" sz="2000">
                <a:solidFill>
                  <a:srgbClr val="0070C0"/>
                </a:solidFill>
                <a:highlight>
                  <a:srgbClr val="00FF00"/>
                </a:highlight>
              </a:rPr>
              <a:t>(doc. 9)</a:t>
            </a:r>
          </a:p>
          <a:p>
            <a:pPr algn="just">
              <a:lnSpc>
                <a:spcPct val="150000"/>
              </a:lnSpc>
              <a:spcBef>
                <a:spcPts val="0"/>
              </a:spcBef>
            </a:pPr>
            <a:r>
              <a:rPr lang="fr-FR" sz="2000">
                <a:solidFill>
                  <a:srgbClr val="0070C0"/>
                </a:solidFill>
              </a:rPr>
              <a:t>Mais: prix agricoles en baisse et prix industriels en hausse. </a:t>
            </a:r>
          </a:p>
          <a:p>
            <a:pPr algn="just">
              <a:lnSpc>
                <a:spcPct val="150000"/>
              </a:lnSpc>
              <a:spcBef>
                <a:spcPts val="0"/>
              </a:spcBef>
            </a:pPr>
            <a:r>
              <a:rPr lang="fr-FR" sz="2000">
                <a:solidFill>
                  <a:srgbClr val="0070C0"/>
                </a:solidFill>
              </a:rPr>
              <a:t>Emergence d’une classe aisée (paysans, commerçants, industriels), ce qui ne correspond pas à l’idéologie officielle (suppression des classes).</a:t>
            </a:r>
          </a:p>
        </p:txBody>
      </p:sp>
    </p:spTree>
    <p:extLst>
      <p:ext uri="{BB962C8B-B14F-4D97-AF65-F5344CB8AC3E}">
        <p14:creationId xmlns:p14="http://schemas.microsoft.com/office/powerpoint/2010/main" val="168133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Espace réservé du contenu 3" descr="Une image contenant peinture, dessin, ciel, bateau&#10;&#10;Description générée automatiquement">
            <a:extLst>
              <a:ext uri="{FF2B5EF4-FFF2-40B4-BE49-F238E27FC236}">
                <a16:creationId xmlns:a16="http://schemas.microsoft.com/office/drawing/2014/main" id="{893B866E-DE1F-81D0-F8B8-4D637F9BAFD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7558" b="2951"/>
          <a:stretch/>
        </p:blipFill>
        <p:spPr bwMode="auto">
          <a:xfrm>
            <a:off x="20" y="1282"/>
            <a:ext cx="12191980" cy="6856718"/>
          </a:xfrm>
          <a:prstGeom prst="rect">
            <a:avLst/>
          </a:prstGeom>
          <a:noFill/>
        </p:spPr>
      </p:pic>
    </p:spTree>
    <p:extLst>
      <p:ext uri="{BB962C8B-B14F-4D97-AF65-F5344CB8AC3E}">
        <p14:creationId xmlns:p14="http://schemas.microsoft.com/office/powerpoint/2010/main" val="1768815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208638-36FD-F0D5-F278-CCC39C0D5C0E}"/>
              </a:ext>
            </a:extLst>
          </p:cNvPr>
          <p:cNvSpPr>
            <a:spLocks noGrp="1"/>
          </p:cNvSpPr>
          <p:nvPr>
            <p:ph type="title"/>
          </p:nvPr>
        </p:nvSpPr>
        <p:spPr/>
        <p:txBody>
          <a:bodyPr/>
          <a:lstStyle/>
          <a:p>
            <a:r>
              <a:rPr lang="fr-CH" dirty="0"/>
              <a:t>Situation des classes</a:t>
            </a:r>
          </a:p>
        </p:txBody>
      </p:sp>
      <p:sp>
        <p:nvSpPr>
          <p:cNvPr id="3" name="Espace réservé du contenu 2">
            <a:extLst>
              <a:ext uri="{FF2B5EF4-FFF2-40B4-BE49-F238E27FC236}">
                <a16:creationId xmlns:a16="http://schemas.microsoft.com/office/drawing/2014/main" id="{EC6ECE54-3720-0EFC-EDEF-6E1FAE6090EE}"/>
              </a:ext>
            </a:extLst>
          </p:cNvPr>
          <p:cNvSpPr>
            <a:spLocks noGrp="1"/>
          </p:cNvSpPr>
          <p:nvPr>
            <p:ph idx="1"/>
          </p:nvPr>
        </p:nvSpPr>
        <p:spPr/>
        <p:txBody>
          <a:bodyPr>
            <a:normAutofit fontScale="85000" lnSpcReduction="20000"/>
          </a:bodyPr>
          <a:lstStyle/>
          <a:p>
            <a:pPr algn="just"/>
            <a:r>
              <a:rPr lang="fr-CH" b="1" i="0" u="none" strike="noStrike" dirty="0">
                <a:solidFill>
                  <a:srgbClr val="000000"/>
                </a:solidFill>
                <a:effectLst/>
              </a:rPr>
              <a:t>1. Les capitalistes ont-ils une responsabilité envers les ouvriers ?</a:t>
            </a:r>
          </a:p>
          <a:p>
            <a:pPr algn="just"/>
            <a:r>
              <a:rPr lang="fr-CH" b="0" i="0" u="none" strike="noStrike" dirty="0">
                <a:solidFill>
                  <a:srgbClr val="000000"/>
                </a:solidFill>
                <a:effectLst/>
              </a:rPr>
              <a:t>Sur le plan moral et éthique, on pourrait soutenir que les capitalistes ont une responsabilité envers les ouvriers, car ces derniers sont la base du succès économique des industries. Les capitalistes dépendent des ouvriers pour générer du profit, et en retour, ils devraient assurer de bonnes conditions de travail, un salaire équitable, et des protections contre les dangers professionnels.</a:t>
            </a:r>
          </a:p>
          <a:p>
            <a:pPr algn="just"/>
            <a:r>
              <a:rPr lang="fr-CH" b="0" i="0" u="none" strike="noStrike" dirty="0">
                <a:solidFill>
                  <a:srgbClr val="000000"/>
                </a:solidFill>
                <a:effectLst/>
              </a:rPr>
              <a:t>Cependant, dans le contexte historique de la révolution industrielle, la majorité des capitalistes considérait les ouvriers comme des </a:t>
            </a:r>
            <a:r>
              <a:rPr lang="fr-CH" b="1" i="0" u="none" strike="noStrike" dirty="0">
                <a:solidFill>
                  <a:srgbClr val="000000"/>
                </a:solidFill>
                <a:effectLst/>
              </a:rPr>
              <a:t>ressources économiques</a:t>
            </a:r>
            <a:r>
              <a:rPr lang="fr-CH" b="0" i="0" u="none" strike="noStrike" dirty="0">
                <a:solidFill>
                  <a:srgbClr val="000000"/>
                </a:solidFill>
                <a:effectLst/>
              </a:rPr>
              <a:t> plutôt que des êtres humains avec des droits sociaux. Leur objectif principal était de maximiser le profit, souvent au détriment des conditions de travail des ouvriers. L'idée dominante était que le marché devait s'autoréguler, et que l'intervention pour protéger les ouvriers allait contre les principes de l'économie capitaliste.</a:t>
            </a:r>
          </a:p>
          <a:p>
            <a:endParaRPr lang="fr-CH" dirty="0"/>
          </a:p>
        </p:txBody>
      </p:sp>
    </p:spTree>
    <p:extLst>
      <p:ext uri="{BB962C8B-B14F-4D97-AF65-F5344CB8AC3E}">
        <p14:creationId xmlns:p14="http://schemas.microsoft.com/office/powerpoint/2010/main" val="2588511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38218C-57C2-1DA5-6CB9-CBC03CBACC5E}"/>
              </a:ext>
            </a:extLst>
          </p:cNvPr>
          <p:cNvSpPr>
            <a:spLocks noGrp="1"/>
          </p:cNvSpPr>
          <p:nvPr>
            <p:ph type="title"/>
          </p:nvPr>
        </p:nvSpPr>
        <p:spPr/>
        <p:txBody>
          <a:bodyPr/>
          <a:lstStyle/>
          <a:p>
            <a:r>
              <a:rPr lang="fr-CH" dirty="0"/>
              <a:t>Situation des classes</a:t>
            </a:r>
          </a:p>
        </p:txBody>
      </p:sp>
      <p:sp>
        <p:nvSpPr>
          <p:cNvPr id="3" name="Espace réservé du contenu 2">
            <a:extLst>
              <a:ext uri="{FF2B5EF4-FFF2-40B4-BE49-F238E27FC236}">
                <a16:creationId xmlns:a16="http://schemas.microsoft.com/office/drawing/2014/main" id="{C44ACF77-BCD0-A0CF-C809-073E42E920B8}"/>
              </a:ext>
            </a:extLst>
          </p:cNvPr>
          <p:cNvSpPr>
            <a:spLocks noGrp="1"/>
          </p:cNvSpPr>
          <p:nvPr>
            <p:ph idx="1"/>
          </p:nvPr>
        </p:nvSpPr>
        <p:spPr>
          <a:xfrm>
            <a:off x="838200" y="1377538"/>
            <a:ext cx="10515600" cy="5115337"/>
          </a:xfrm>
        </p:spPr>
        <p:txBody>
          <a:bodyPr>
            <a:normAutofit fontScale="92500" lnSpcReduction="20000"/>
          </a:bodyPr>
          <a:lstStyle/>
          <a:p>
            <a:pPr algn="just"/>
            <a:r>
              <a:rPr lang="fr-CH" sz="2400" b="1" i="0" u="none" strike="noStrike" dirty="0">
                <a:solidFill>
                  <a:srgbClr val="000000"/>
                </a:solidFill>
                <a:effectLst/>
              </a:rPr>
              <a:t>2. Pourquoi les réformateurs sociaux ne suffisent-ils pas à corriger les inégalités ?</a:t>
            </a:r>
          </a:p>
          <a:p>
            <a:pPr algn="just"/>
            <a:r>
              <a:rPr lang="fr-CH" sz="2400" b="0" i="0" u="none" strike="noStrike" dirty="0">
                <a:solidFill>
                  <a:srgbClr val="000000"/>
                </a:solidFill>
                <a:effectLst/>
              </a:rPr>
              <a:t>Les réformateurs sociaux avaient pour objectif d’améliorer les conditions de vie des ouvriers à travers des réformes légales et sociales. Des actions comme la réduction du temps de travail, la régulation des conditions de sécurité, ou la création d'assurances pour les accidents de travail étaient des avancées.</a:t>
            </a:r>
          </a:p>
          <a:p>
            <a:pPr algn="just"/>
            <a:r>
              <a:rPr lang="fr-CH" sz="2400" b="0" i="0" u="none" strike="noStrike" dirty="0">
                <a:solidFill>
                  <a:srgbClr val="000000"/>
                </a:solidFill>
                <a:effectLst/>
              </a:rPr>
              <a:t>Cependant, </a:t>
            </a:r>
            <a:r>
              <a:rPr lang="fr-CH" sz="2400" b="1" i="0" u="none" strike="noStrike" dirty="0">
                <a:solidFill>
                  <a:srgbClr val="000000"/>
                </a:solidFill>
                <a:effectLst/>
              </a:rPr>
              <a:t>ils ne suffisaient pas à corriger les inégalités profondes</a:t>
            </a:r>
            <a:r>
              <a:rPr lang="fr-CH" sz="2400" b="0" i="0" u="none" strike="noStrike" dirty="0">
                <a:solidFill>
                  <a:srgbClr val="000000"/>
                </a:solidFill>
                <a:effectLst/>
              </a:rPr>
              <a:t>, car ces réformes n'attaquaient pas la </a:t>
            </a:r>
            <a:r>
              <a:rPr lang="fr-CH" sz="2400" b="1" i="0" u="none" strike="noStrike" dirty="0">
                <a:solidFill>
                  <a:srgbClr val="000000"/>
                </a:solidFill>
                <a:effectLst/>
              </a:rPr>
              <a:t>source même des inégalités</a:t>
            </a:r>
            <a:r>
              <a:rPr lang="fr-CH" sz="2400" b="0" i="0" u="none" strike="noStrike" dirty="0">
                <a:solidFill>
                  <a:srgbClr val="000000"/>
                </a:solidFill>
                <a:effectLst/>
              </a:rPr>
              <a:t> : la propriété des moyens de production. Dans une économie capitaliste, les capitalistes continuent de posséder les usines et d’accumuler les profits, tandis que les ouvriers restent dépendants de leurs salaires, souvent insuffisants. Tant que le pouvoir économique restait concentré entre les mains d’une minorité, les réformes sociales n’étaient qu’un pansement temporaire sur une plaie plus profonde.</a:t>
            </a:r>
          </a:p>
          <a:p>
            <a:pPr algn="just"/>
            <a:r>
              <a:rPr lang="fr-CH" sz="2400" b="0" i="0" u="none" strike="noStrike" dirty="0">
                <a:solidFill>
                  <a:srgbClr val="000000"/>
                </a:solidFill>
                <a:effectLst/>
              </a:rPr>
              <a:t>De plus, les réformateurs se heurtaient souvent à la résistance des élites économiques et politiques, qui voyaient dans ces réformes une menace pour leurs privilèges. Même si certains capitalistes ont accepté des réformes, celles-ci restaient limitées et ne remettaient pas en cause la structure inégalitaire de la société.</a:t>
            </a:r>
          </a:p>
        </p:txBody>
      </p:sp>
    </p:spTree>
    <p:extLst>
      <p:ext uri="{BB962C8B-B14F-4D97-AF65-F5344CB8AC3E}">
        <p14:creationId xmlns:p14="http://schemas.microsoft.com/office/powerpoint/2010/main" val="2223874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193157-2DCB-1778-1930-EAB67198BABF}"/>
              </a:ext>
            </a:extLst>
          </p:cNvPr>
          <p:cNvSpPr>
            <a:spLocks noGrp="1"/>
          </p:cNvSpPr>
          <p:nvPr>
            <p:ph type="title"/>
          </p:nvPr>
        </p:nvSpPr>
        <p:spPr/>
        <p:txBody>
          <a:bodyPr/>
          <a:lstStyle/>
          <a:p>
            <a:r>
              <a:rPr lang="fr-CH" dirty="0"/>
              <a:t>Situation des classes</a:t>
            </a:r>
          </a:p>
        </p:txBody>
      </p:sp>
      <p:sp>
        <p:nvSpPr>
          <p:cNvPr id="3" name="Espace réservé du contenu 2">
            <a:extLst>
              <a:ext uri="{FF2B5EF4-FFF2-40B4-BE49-F238E27FC236}">
                <a16:creationId xmlns:a16="http://schemas.microsoft.com/office/drawing/2014/main" id="{B7B92B63-D358-7382-C5D7-40E37FD4F205}"/>
              </a:ext>
            </a:extLst>
          </p:cNvPr>
          <p:cNvSpPr>
            <a:spLocks noGrp="1"/>
          </p:cNvSpPr>
          <p:nvPr>
            <p:ph idx="1"/>
          </p:nvPr>
        </p:nvSpPr>
        <p:spPr>
          <a:xfrm>
            <a:off x="838200" y="1389412"/>
            <a:ext cx="10515600" cy="5284519"/>
          </a:xfrm>
        </p:spPr>
        <p:txBody>
          <a:bodyPr>
            <a:normAutofit fontScale="55000" lnSpcReduction="20000"/>
          </a:bodyPr>
          <a:lstStyle/>
          <a:p>
            <a:pPr algn="l"/>
            <a:r>
              <a:rPr lang="fr-CH" sz="3600" b="1" i="0" u="none" strike="noStrike" dirty="0">
                <a:solidFill>
                  <a:srgbClr val="000000"/>
                </a:solidFill>
                <a:effectLst/>
              </a:rPr>
              <a:t>3. Que se passerait-il si les ouvriers se révoltaient en masse ?</a:t>
            </a:r>
          </a:p>
          <a:p>
            <a:pPr algn="l">
              <a:buFont typeface="Arial" panose="020B0604020202020204" pitchFamily="34" charset="0"/>
              <a:buChar char="•"/>
            </a:pPr>
            <a:r>
              <a:rPr lang="fr-CH" sz="3600" b="1" i="0" u="none" strike="noStrike" dirty="0">
                <a:solidFill>
                  <a:srgbClr val="000000"/>
                </a:solidFill>
                <a:effectLst/>
              </a:rPr>
              <a:t>Paralyser l’économie</a:t>
            </a:r>
            <a:r>
              <a:rPr lang="fr-CH" sz="3600" b="0" i="0" u="none" strike="noStrike" dirty="0">
                <a:solidFill>
                  <a:srgbClr val="000000"/>
                </a:solidFill>
                <a:effectLst/>
              </a:rPr>
              <a:t> : Les ouvriers étant essentiels à la production industrielle, une grève ou une révolte massive stopperait les usines, entraînant une crise économique et une perte massive de profits pour les capitalistes.</a:t>
            </a:r>
          </a:p>
          <a:p>
            <a:pPr algn="l">
              <a:buFont typeface="Arial" panose="020B0604020202020204" pitchFamily="34" charset="0"/>
              <a:buChar char="•"/>
            </a:pPr>
            <a:r>
              <a:rPr lang="fr-CH" sz="3600" b="1" i="0" u="none" strike="noStrike" dirty="0">
                <a:solidFill>
                  <a:srgbClr val="000000"/>
                </a:solidFill>
                <a:effectLst/>
              </a:rPr>
              <a:t>Forcer des réformes</a:t>
            </a:r>
            <a:r>
              <a:rPr lang="fr-CH" sz="3600" b="0" i="0" u="none" strike="noStrike" dirty="0">
                <a:solidFill>
                  <a:srgbClr val="000000"/>
                </a:solidFill>
                <a:effectLst/>
              </a:rPr>
              <a:t> : Si la révolte est suffisamment bien organisée et soutenue, elle pourrait forcer les gouvernements à introduire des réformes plus radicales en faveur des ouvriers (comme cela s’est produit dans plusieurs révolutions ou révoltes ouvrières au XIXe et XXe siècles).</a:t>
            </a:r>
          </a:p>
          <a:p>
            <a:pPr algn="l">
              <a:buFont typeface="Arial" panose="020B0604020202020204" pitchFamily="34" charset="0"/>
              <a:buChar char="•"/>
            </a:pPr>
            <a:r>
              <a:rPr lang="fr-CH" sz="3600" b="1" i="0" u="none" strike="noStrike" dirty="0">
                <a:solidFill>
                  <a:srgbClr val="000000"/>
                </a:solidFill>
                <a:effectLst/>
              </a:rPr>
              <a:t>Accélérer la répression</a:t>
            </a:r>
            <a:r>
              <a:rPr lang="fr-CH" sz="3600" b="0" i="0" u="none" strike="noStrike" dirty="0">
                <a:solidFill>
                  <a:srgbClr val="000000"/>
                </a:solidFill>
                <a:effectLst/>
              </a:rPr>
              <a:t> : Il est également possible que les gouvernements, de connivence avec les capitalistes, répriment violemment ces mouvements, comme cela a été le cas dans des épisodes comme la Commune de Paris en 1871 ou les révoltes ouvrières en Russie avant la révolution.</a:t>
            </a:r>
          </a:p>
          <a:p>
            <a:pPr algn="l">
              <a:buFont typeface="Arial" panose="020B0604020202020204" pitchFamily="34" charset="0"/>
              <a:buChar char="•"/>
            </a:pPr>
            <a:r>
              <a:rPr lang="fr-CH" sz="3600" b="1" i="0" u="none" strike="noStrike" dirty="0">
                <a:solidFill>
                  <a:srgbClr val="000000"/>
                </a:solidFill>
                <a:effectLst/>
              </a:rPr>
              <a:t>Donner naissance à des mouvements révolutionnaires</a:t>
            </a:r>
            <a:r>
              <a:rPr lang="fr-CH" sz="3600" b="0" i="0" u="none" strike="noStrike" dirty="0">
                <a:solidFill>
                  <a:srgbClr val="000000"/>
                </a:solidFill>
                <a:effectLst/>
              </a:rPr>
              <a:t> : Dans certains cas, comme avec la Révolution russe de 1917, une révolte ouvrière peut déboucher sur un mouvement révolutionnaire, qui vise à renverser le pouvoir capitaliste et à établir un système où les ouvriers prennent le contrôle des moyens de production. C’est ce qu’ont théorisé Karl Marx et Friedrich Engels avec leur appel à la révolution prolétarienne dans le </a:t>
            </a:r>
            <a:r>
              <a:rPr lang="fr-CH" sz="3600" b="0" i="1" u="none" strike="noStrike" dirty="0">
                <a:solidFill>
                  <a:srgbClr val="000000"/>
                </a:solidFill>
                <a:effectLst/>
              </a:rPr>
              <a:t>Manifeste du Parti Communiste</a:t>
            </a:r>
            <a:r>
              <a:rPr lang="fr-CH" sz="3600" b="0" i="0" u="none" strike="noStrike" dirty="0">
                <a:solidFill>
                  <a:srgbClr val="000000"/>
                </a:solidFill>
                <a:effectLst/>
              </a:rPr>
              <a:t>.</a:t>
            </a:r>
          </a:p>
          <a:p>
            <a:pPr marL="0" indent="0" algn="l">
              <a:buNone/>
            </a:pPr>
            <a:r>
              <a:rPr lang="fr-CH" sz="3600" b="1" i="0" u="none" strike="noStrike" dirty="0">
                <a:solidFill>
                  <a:srgbClr val="000000"/>
                </a:solidFill>
                <a:effectLst/>
              </a:rPr>
              <a:t>En résumé</a:t>
            </a:r>
            <a:r>
              <a:rPr lang="fr-CH" sz="3600" b="0" i="0" u="none" strike="noStrike" dirty="0">
                <a:solidFill>
                  <a:srgbClr val="000000"/>
                </a:solidFill>
                <a:effectLst/>
              </a:rPr>
              <a:t>, une révolte massive des ouvriers pourrait soit provoquer des réformes sociales significatives, soit conduire à une répression violente, soit même déboucher sur un renversement du système en place si les conditions politiques et sociales s'y prêtaient.</a:t>
            </a:r>
          </a:p>
          <a:p>
            <a:endParaRPr lang="fr-CH" dirty="0"/>
          </a:p>
        </p:txBody>
      </p:sp>
    </p:spTree>
    <p:extLst>
      <p:ext uri="{BB962C8B-B14F-4D97-AF65-F5344CB8AC3E}">
        <p14:creationId xmlns:p14="http://schemas.microsoft.com/office/powerpoint/2010/main" val="289290917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DAB6D7645CC0409B7728023AAEC9C7" ma:contentTypeVersion="11" ma:contentTypeDescription="Crée un document." ma:contentTypeScope="" ma:versionID="8787bc9a37129bcc328ef3b6857546cd">
  <xsd:schema xmlns:xsd="http://www.w3.org/2001/XMLSchema" xmlns:xs="http://www.w3.org/2001/XMLSchema" xmlns:p="http://schemas.microsoft.com/office/2006/metadata/properties" xmlns:ns2="32f985ed-2113-4c69-ad8c-033cd45bfab7" xmlns:ns3="1db20485-bd1b-430b-a170-a461d3aedf3f" targetNamespace="http://schemas.microsoft.com/office/2006/metadata/properties" ma:root="true" ma:fieldsID="ede1d4494838586028fe270474caaf0f" ns2:_="" ns3:_="">
    <xsd:import namespace="32f985ed-2113-4c69-ad8c-033cd45bfab7"/>
    <xsd:import namespace="1db20485-bd1b-430b-a170-a461d3aedf3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f985ed-2113-4c69-ad8c-033cd45bfa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fbd933d8-63e4-4f7e-90f6-66429bb13b4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b20485-bd1b-430b-a170-a461d3aedf3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4b6e3e9-d338-40fd-baf4-0a4b0632b818}" ma:internalName="TaxCatchAll" ma:showField="CatchAllData" ma:web="1db20485-bd1b-430b-a170-a461d3aedf3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f985ed-2113-4c69-ad8c-033cd45bfab7">
      <Terms xmlns="http://schemas.microsoft.com/office/infopath/2007/PartnerControls"/>
    </lcf76f155ced4ddcb4097134ff3c332f>
    <TaxCatchAll xmlns="1db20485-bd1b-430b-a170-a461d3aedf3f" xsi:nil="true"/>
  </documentManagement>
</p:properties>
</file>

<file path=customXml/itemProps1.xml><?xml version="1.0" encoding="utf-8"?>
<ds:datastoreItem xmlns:ds="http://schemas.openxmlformats.org/officeDocument/2006/customXml" ds:itemID="{E7657078-0763-47B2-A6A0-BCC147733878}"/>
</file>

<file path=customXml/itemProps2.xml><?xml version="1.0" encoding="utf-8"?>
<ds:datastoreItem xmlns:ds="http://schemas.openxmlformats.org/officeDocument/2006/customXml" ds:itemID="{1A406D42-7BD4-4414-A4D4-0E6CA8CC8F13}"/>
</file>

<file path=customXml/itemProps3.xml><?xml version="1.0" encoding="utf-8"?>
<ds:datastoreItem xmlns:ds="http://schemas.openxmlformats.org/officeDocument/2006/customXml" ds:itemID="{F7894C2F-569A-4355-B81A-0A3ED097391B}"/>
</file>

<file path=docProps/app.xml><?xml version="1.0" encoding="utf-8"?>
<Properties xmlns="http://schemas.openxmlformats.org/officeDocument/2006/extended-properties" xmlns:vt="http://schemas.openxmlformats.org/officeDocument/2006/docPropsVTypes">
  <TotalTime>0</TotalTime>
  <Words>5597</Words>
  <Application>Microsoft Office PowerPoint</Application>
  <PresentationFormat>Grand écran</PresentationFormat>
  <Paragraphs>321</Paragraphs>
  <Slides>59</Slides>
  <Notes>11</Notes>
  <HiddenSlides>0</HiddenSlides>
  <MMClips>3</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59</vt:i4>
      </vt:variant>
    </vt:vector>
  </HeadingPairs>
  <TitlesOfParts>
    <vt:vector size="67" baseType="lpstr">
      <vt:lpstr>Aptos</vt:lpstr>
      <vt:lpstr>Aptos Display</vt:lpstr>
      <vt:lpstr>Arial</vt:lpstr>
      <vt:lpstr>Calibri</vt:lpstr>
      <vt:lpstr>Symbol</vt:lpstr>
      <vt:lpstr>Times New Roman</vt:lpstr>
      <vt:lpstr>-webkit-standard</vt:lpstr>
      <vt:lpstr>Thème Office</vt:lpstr>
      <vt:lpstr>Communisme 25-26 – V1.3</vt:lpstr>
      <vt:lpstr>Introduction</vt:lpstr>
      <vt:lpstr>RTS vidéo – Communisme à Fribourg</vt:lpstr>
      <vt:lpstr>Pourquoi étudier le communisme? </vt:lpstr>
      <vt:lpstr>Boom, le XIXe siècle </vt:lpstr>
      <vt:lpstr>Présentation PowerPoint</vt:lpstr>
      <vt:lpstr>Situation des classes</vt:lpstr>
      <vt:lpstr>Situation des classes</vt:lpstr>
      <vt:lpstr>Situation des classes</vt:lpstr>
      <vt:lpstr>Présentation PowerPoint</vt:lpstr>
      <vt:lpstr>Friedrich Engels (1820-1895)</vt:lpstr>
      <vt:lpstr>Karl Marx (1818-1883)</vt:lpstr>
      <vt:lpstr>Manifeste du parti communiste </vt:lpstr>
      <vt:lpstr>Manifeste du parti communiste – questions</vt:lpstr>
      <vt:lpstr>Manifeste du parti communiste – questions</vt:lpstr>
      <vt:lpstr>Qu’était la Russie au début du XXe siècle? </vt:lpstr>
      <vt:lpstr>Révolution de 1905 – Dimanche rouge</vt:lpstr>
      <vt:lpstr>Vladimir Ilitch Lénine (1870-1924)</vt:lpstr>
      <vt:lpstr>Pourquoi la Russie entre-t-elle en guerre? </vt:lpstr>
      <vt:lpstr>La Russie durant la Première Guerre mondiale</vt:lpstr>
      <vt:lpstr>La révolution de février 1917</vt:lpstr>
      <vt:lpstr>Présentation PowerPoint</vt:lpstr>
      <vt:lpstr>Présentation PowerPoint</vt:lpstr>
      <vt:lpstr>La révolution de février 1917</vt:lpstr>
      <vt:lpstr>Présentation PowerPoint</vt:lpstr>
      <vt:lpstr>Présentation PowerPoint</vt:lpstr>
      <vt:lpstr>Peut-on les appeler les deux des révolutions?</vt:lpstr>
      <vt:lpstr>Peut-on les appeler les deux des révolutions?</vt:lpstr>
      <vt:lpstr>Révolutions russes</vt:lpstr>
      <vt:lpstr>Présentation PowerPoint</vt:lpstr>
      <vt:lpstr>Résumé guerre civile + votre livre</vt:lpstr>
      <vt:lpstr>Réponse questions Guerre civile</vt:lpstr>
      <vt:lpstr>Réponse questions Guerre civile</vt:lpstr>
      <vt:lpstr>Réponse questions Guerre civile</vt:lpstr>
      <vt:lpstr>Présentation PowerPoint</vt:lpstr>
      <vt:lpstr>Débat : NEP</vt:lpstr>
      <vt:lpstr>Présentation PowerPoint</vt:lpstr>
      <vt:lpstr>Arguments "Pour" la NEP :</vt:lpstr>
      <vt:lpstr>Arguments "Contre" la NEP</vt:lpstr>
      <vt:lpstr>Points de convergence :</vt:lpstr>
      <vt:lpstr>Synthèse NEP</vt:lpstr>
      <vt:lpstr>GROS résumé de la Guerre civile et la NEP</vt:lpstr>
      <vt:lpstr>Staline</vt:lpstr>
      <vt:lpstr>Présentation PowerPoint</vt:lpstr>
      <vt:lpstr>Réponses questions</vt:lpstr>
      <vt:lpstr>Réponses questions</vt:lpstr>
      <vt:lpstr>Présentation PowerPoint</vt:lpstr>
      <vt:lpstr>L’URSS de Staline</vt:lpstr>
      <vt:lpstr>Présentation PowerPoint</vt:lpstr>
      <vt:lpstr>Présentation PowerPoint</vt:lpstr>
      <vt:lpstr>Présentation PowerPoint</vt:lpstr>
      <vt:lpstr>Question 1</vt:lpstr>
      <vt:lpstr>Question 2 (1/2)</vt:lpstr>
      <vt:lpstr>Question 2 (2/2)</vt:lpstr>
      <vt:lpstr>Question 3 (1/2)</vt:lpstr>
      <vt:lpstr>Question 3 (2/2)</vt:lpstr>
      <vt:lpstr>Question 4 (1/3)</vt:lpstr>
      <vt:lpstr>Question 4 (2/3)</vt:lpstr>
      <vt:lpstr>Question 4 (3/3)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VANNART Alexandre</dc:creator>
  <cp:lastModifiedBy>Vannart Alexandre</cp:lastModifiedBy>
  <cp:revision>1</cp:revision>
  <dcterms:created xsi:type="dcterms:W3CDTF">2024-09-17T17:01:28Z</dcterms:created>
  <dcterms:modified xsi:type="dcterms:W3CDTF">2025-10-02T11:11:24Z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0x01010097DAB6D7645CC0409B7728023AAEC9C7</vt:lpwstr>
  </property>
</Properties>
</file>