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66" r:id="rId8"/>
    <p:sldId id="259" r:id="rId9"/>
    <p:sldId id="267" r:id="rId10"/>
    <p:sldId id="260" r:id="rId11"/>
    <p:sldId id="269" r:id="rId12"/>
    <p:sldId id="262" r:id="rId13"/>
    <p:sldId id="263" r:id="rId14"/>
    <p:sldId id="265" r:id="rId15"/>
    <p:sldId id="264" r:id="rId16"/>
    <p:sldId id="270" r:id="rId17"/>
    <p:sldId id="268"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CC4B79-2970-4F8C-BA49-449436DD82E1}" v="7" dt="2026-04-21T06:18:00.634"/>
    <p1510:client id="{27BAAF92-8E9A-4896-92A2-6E906B825AF0}" v="640" dt="2026-04-20T14:28:15.983"/>
    <p1510:client id="{D3569739-1F9A-4201-9ADB-F9F3747B6381}" v="156" dt="2026-04-21T06:21:36.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4" d="100"/>
          <a:sy n="84" d="100"/>
        </p:scale>
        <p:origin x="30"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B12709-1EA3-4F68-B19B-B7B7C7354E32}"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3DE7ED21-3279-44DF-9215-DA0A065D52B2}">
      <dgm:prSet/>
      <dgm:spPr/>
      <dgm:t>
        <a:bodyPr/>
        <a:lstStyle/>
        <a:p>
          <a:r>
            <a:rPr lang="fr-FR"/>
            <a:t>Introduction.</a:t>
          </a:r>
          <a:endParaRPr lang="en-US"/>
        </a:p>
      </dgm:t>
    </dgm:pt>
    <dgm:pt modelId="{7AED4864-C5C3-4054-B8AD-1C41679E977F}" type="parTrans" cxnId="{D6FEDC93-FCFF-4A92-9CEB-B5083D2512B9}">
      <dgm:prSet/>
      <dgm:spPr/>
      <dgm:t>
        <a:bodyPr/>
        <a:lstStyle/>
        <a:p>
          <a:endParaRPr lang="en-US"/>
        </a:p>
      </dgm:t>
    </dgm:pt>
    <dgm:pt modelId="{191F3BB8-C268-40C8-BA65-108B733048D6}" type="sibTrans" cxnId="{D6FEDC93-FCFF-4A92-9CEB-B5083D2512B9}">
      <dgm:prSet/>
      <dgm:spPr/>
      <dgm:t>
        <a:bodyPr/>
        <a:lstStyle/>
        <a:p>
          <a:endParaRPr lang="en-US"/>
        </a:p>
      </dgm:t>
    </dgm:pt>
    <dgm:pt modelId="{5075864A-0B63-4079-A074-AD8F19BA9AEA}">
      <dgm:prSet/>
      <dgm:spPr/>
      <dgm:t>
        <a:bodyPr/>
        <a:lstStyle/>
        <a:p>
          <a:r>
            <a:rPr lang="fr-FR"/>
            <a:t>Commencement </a:t>
          </a:r>
          <a:endParaRPr lang="en-US"/>
        </a:p>
      </dgm:t>
    </dgm:pt>
    <dgm:pt modelId="{ABB45618-AF55-462C-B15C-6A8A7E654B02}" type="parTrans" cxnId="{E6EAC6D2-CFAC-4F2E-B31E-EDE3BE4A36A3}">
      <dgm:prSet/>
      <dgm:spPr/>
      <dgm:t>
        <a:bodyPr/>
        <a:lstStyle/>
        <a:p>
          <a:endParaRPr lang="en-US"/>
        </a:p>
      </dgm:t>
    </dgm:pt>
    <dgm:pt modelId="{9DF088F1-174A-4380-9C27-02BE09F9803E}" type="sibTrans" cxnId="{E6EAC6D2-CFAC-4F2E-B31E-EDE3BE4A36A3}">
      <dgm:prSet/>
      <dgm:spPr/>
      <dgm:t>
        <a:bodyPr/>
        <a:lstStyle/>
        <a:p>
          <a:endParaRPr lang="en-US"/>
        </a:p>
      </dgm:t>
    </dgm:pt>
    <dgm:pt modelId="{8ADA19AB-EF68-41F7-976D-B3544CAC298F}">
      <dgm:prSet/>
      <dgm:spPr/>
      <dgm:t>
        <a:bodyPr/>
        <a:lstStyle/>
        <a:p>
          <a:pPr rtl="0"/>
          <a:r>
            <a:rPr lang="fr-FR"/>
            <a:t>Economie Durant la crise</a:t>
          </a:r>
          <a:endParaRPr lang="en-US">
            <a:latin typeface="Aptos Display" panose="02110004020202020204"/>
          </a:endParaRPr>
        </a:p>
      </dgm:t>
    </dgm:pt>
    <dgm:pt modelId="{4C7E102A-7167-481E-86FC-3C930BD8B24B}" type="parTrans" cxnId="{F33F5FE1-FCED-4F96-896C-8CB251476A51}">
      <dgm:prSet/>
      <dgm:spPr/>
      <dgm:t>
        <a:bodyPr/>
        <a:lstStyle/>
        <a:p>
          <a:endParaRPr lang="en-US"/>
        </a:p>
      </dgm:t>
    </dgm:pt>
    <dgm:pt modelId="{A83ADB37-E660-45FE-8A22-717B69C8EB20}" type="sibTrans" cxnId="{F33F5FE1-FCED-4F96-896C-8CB251476A51}">
      <dgm:prSet/>
      <dgm:spPr/>
      <dgm:t>
        <a:bodyPr/>
        <a:lstStyle/>
        <a:p>
          <a:endParaRPr lang="en-US"/>
        </a:p>
      </dgm:t>
    </dgm:pt>
    <dgm:pt modelId="{1D641A80-1970-4387-AA10-13BDBB230BC6}">
      <dgm:prSet/>
      <dgm:spPr/>
      <dgm:t>
        <a:bodyPr/>
        <a:lstStyle/>
        <a:p>
          <a:r>
            <a:rPr lang="fr-FR"/>
            <a:t>Vie pendant la crise </a:t>
          </a:r>
          <a:endParaRPr lang="en-US"/>
        </a:p>
      </dgm:t>
    </dgm:pt>
    <dgm:pt modelId="{763A3060-CB09-4ED9-8538-D2BAC94EDB96}" type="parTrans" cxnId="{34469527-AD20-4C81-ACEB-8B7420673DE9}">
      <dgm:prSet/>
      <dgm:spPr/>
      <dgm:t>
        <a:bodyPr/>
        <a:lstStyle/>
        <a:p>
          <a:endParaRPr lang="en-US"/>
        </a:p>
      </dgm:t>
    </dgm:pt>
    <dgm:pt modelId="{C7558F6D-21C5-477B-A8ED-4DE822364117}" type="sibTrans" cxnId="{34469527-AD20-4C81-ACEB-8B7420673DE9}">
      <dgm:prSet/>
      <dgm:spPr/>
      <dgm:t>
        <a:bodyPr/>
        <a:lstStyle/>
        <a:p>
          <a:endParaRPr lang="en-US"/>
        </a:p>
      </dgm:t>
    </dgm:pt>
    <dgm:pt modelId="{BD120E4C-7E2D-406C-8D75-8EDC5D2D0170}">
      <dgm:prSet/>
      <dgm:spPr/>
      <dgm:t>
        <a:bodyPr/>
        <a:lstStyle/>
        <a:p>
          <a:r>
            <a:rPr lang="fr-FR">
              <a:latin typeface="Aptos Display" panose="02110004020202020204"/>
            </a:rPr>
            <a:t>Conséquences</a:t>
          </a:r>
          <a:r>
            <a:rPr lang="fr-FR"/>
            <a:t> sur l'industrie </a:t>
          </a:r>
          <a:endParaRPr lang="en-US"/>
        </a:p>
      </dgm:t>
    </dgm:pt>
    <dgm:pt modelId="{69105E1D-7B11-43F6-ACCC-A80F5DAC41AC}" type="parTrans" cxnId="{D79AFA67-E943-4970-AADA-5E5BED090490}">
      <dgm:prSet/>
      <dgm:spPr/>
      <dgm:t>
        <a:bodyPr/>
        <a:lstStyle/>
        <a:p>
          <a:endParaRPr lang="en-US"/>
        </a:p>
      </dgm:t>
    </dgm:pt>
    <dgm:pt modelId="{110A1443-98D6-4C9A-9D9F-A3A240E895E4}" type="sibTrans" cxnId="{D79AFA67-E943-4970-AADA-5E5BED090490}">
      <dgm:prSet/>
      <dgm:spPr/>
      <dgm:t>
        <a:bodyPr/>
        <a:lstStyle/>
        <a:p>
          <a:endParaRPr lang="en-US"/>
        </a:p>
      </dgm:t>
    </dgm:pt>
    <dgm:pt modelId="{0CA2D26E-15EA-4249-83D6-8BB57B60E3EB}">
      <dgm:prSet/>
      <dgm:spPr/>
      <dgm:t>
        <a:bodyPr/>
        <a:lstStyle/>
        <a:p>
          <a:r>
            <a:rPr lang="fr-FR">
              <a:latin typeface="Aptos Display" panose="02110004020202020204"/>
            </a:rPr>
            <a:t>Conséquences</a:t>
          </a:r>
          <a:r>
            <a:rPr lang="fr-FR"/>
            <a:t> sur la politique </a:t>
          </a:r>
          <a:endParaRPr lang="en-US"/>
        </a:p>
      </dgm:t>
    </dgm:pt>
    <dgm:pt modelId="{0AE51431-89CC-40EB-9BF8-517015F4A0C5}" type="parTrans" cxnId="{1AAAD90D-9A73-4D22-9570-6EC22C35A000}">
      <dgm:prSet/>
      <dgm:spPr/>
      <dgm:t>
        <a:bodyPr/>
        <a:lstStyle/>
        <a:p>
          <a:endParaRPr lang="en-US"/>
        </a:p>
      </dgm:t>
    </dgm:pt>
    <dgm:pt modelId="{6390A8FB-7FEF-4454-BDE8-477BC6744C5F}" type="sibTrans" cxnId="{1AAAD90D-9A73-4D22-9570-6EC22C35A000}">
      <dgm:prSet/>
      <dgm:spPr/>
      <dgm:t>
        <a:bodyPr/>
        <a:lstStyle/>
        <a:p>
          <a:endParaRPr lang="en-US"/>
        </a:p>
      </dgm:t>
    </dgm:pt>
    <dgm:pt modelId="{63272AA1-795E-466D-A3CF-A55A7E1EBCC4}">
      <dgm:prSet/>
      <dgm:spPr/>
      <dgm:t>
        <a:bodyPr/>
        <a:lstStyle/>
        <a:p>
          <a:r>
            <a:rPr lang="fr-FR">
              <a:latin typeface="Aptos Display" panose="02110004020202020204"/>
            </a:rPr>
            <a:t>Conséquences</a:t>
          </a:r>
          <a:r>
            <a:rPr lang="fr-FR"/>
            <a:t> sur la vie sociale </a:t>
          </a:r>
          <a:endParaRPr lang="en-US"/>
        </a:p>
      </dgm:t>
    </dgm:pt>
    <dgm:pt modelId="{A1C2B526-C40E-4311-AA99-31A5AD83FC3E}" type="parTrans" cxnId="{2A0610D9-CB0A-4E96-8DE9-1685CD2FB49D}">
      <dgm:prSet/>
      <dgm:spPr/>
      <dgm:t>
        <a:bodyPr/>
        <a:lstStyle/>
        <a:p>
          <a:endParaRPr lang="en-US"/>
        </a:p>
      </dgm:t>
    </dgm:pt>
    <dgm:pt modelId="{7AE23244-1D6C-4BD6-906B-23A900D0A08D}" type="sibTrans" cxnId="{2A0610D9-CB0A-4E96-8DE9-1685CD2FB49D}">
      <dgm:prSet/>
      <dgm:spPr/>
      <dgm:t>
        <a:bodyPr/>
        <a:lstStyle/>
        <a:p>
          <a:endParaRPr lang="en-US"/>
        </a:p>
      </dgm:t>
    </dgm:pt>
    <dgm:pt modelId="{5C269A96-FA63-406E-9FF6-25C1AEA7886D}">
      <dgm:prSet/>
      <dgm:spPr/>
      <dgm:t>
        <a:bodyPr/>
        <a:lstStyle/>
        <a:p>
          <a:r>
            <a:rPr lang="fr-FR"/>
            <a:t>Résolution de la crise</a:t>
          </a:r>
          <a:endParaRPr lang="en-US"/>
        </a:p>
      </dgm:t>
    </dgm:pt>
    <dgm:pt modelId="{2E3A0291-564F-412B-93D7-77DCA1BB86C9}" type="parTrans" cxnId="{801B7E71-E27E-4625-8012-49763A6DF01D}">
      <dgm:prSet/>
      <dgm:spPr/>
      <dgm:t>
        <a:bodyPr/>
        <a:lstStyle/>
        <a:p>
          <a:endParaRPr lang="en-US"/>
        </a:p>
      </dgm:t>
    </dgm:pt>
    <dgm:pt modelId="{733B9F65-AA93-4D01-827B-7E9DC92341B7}" type="sibTrans" cxnId="{801B7E71-E27E-4625-8012-49763A6DF01D}">
      <dgm:prSet/>
      <dgm:spPr/>
      <dgm:t>
        <a:bodyPr/>
        <a:lstStyle/>
        <a:p>
          <a:endParaRPr lang="en-US"/>
        </a:p>
      </dgm:t>
    </dgm:pt>
    <dgm:pt modelId="{A6797CCF-1794-4A9D-BC65-C24D7AB1510C}">
      <dgm:prSet/>
      <dgm:spPr/>
      <dgm:t>
        <a:bodyPr/>
        <a:lstStyle/>
        <a:p>
          <a:r>
            <a:rPr lang="fr-FR">
              <a:latin typeface="Aptos Display" panose="02110004020202020204"/>
            </a:rPr>
            <a:t>Conséquences</a:t>
          </a:r>
          <a:r>
            <a:rPr lang="fr-FR"/>
            <a:t> futures</a:t>
          </a:r>
          <a:endParaRPr lang="en-US"/>
        </a:p>
      </dgm:t>
    </dgm:pt>
    <dgm:pt modelId="{14F3143E-69A0-4AFC-A853-4E0D97D595A9}" type="parTrans" cxnId="{2D013CA0-9DCA-46FA-9E3A-91F29EBD77BB}">
      <dgm:prSet/>
      <dgm:spPr/>
      <dgm:t>
        <a:bodyPr/>
        <a:lstStyle/>
        <a:p>
          <a:endParaRPr lang="en-US"/>
        </a:p>
      </dgm:t>
    </dgm:pt>
    <dgm:pt modelId="{0D0DF95F-8DFE-4875-9C2C-64B733B75C87}" type="sibTrans" cxnId="{2D013CA0-9DCA-46FA-9E3A-91F29EBD77BB}">
      <dgm:prSet/>
      <dgm:spPr/>
      <dgm:t>
        <a:bodyPr/>
        <a:lstStyle/>
        <a:p>
          <a:endParaRPr lang="en-US"/>
        </a:p>
      </dgm:t>
    </dgm:pt>
    <dgm:pt modelId="{624D4773-B871-4764-B428-03738560A86C}">
      <dgm:prSet phldr="0"/>
      <dgm:spPr/>
      <dgm:t>
        <a:bodyPr/>
        <a:lstStyle/>
        <a:p>
          <a:pPr rtl="0"/>
          <a:r>
            <a:rPr lang="fr-FR">
              <a:latin typeface="Aptos Display" panose="02110004020202020204"/>
            </a:rPr>
            <a:t>Krash boursier  </a:t>
          </a:r>
          <a:endParaRPr lang="fr-FR"/>
        </a:p>
      </dgm:t>
    </dgm:pt>
    <dgm:pt modelId="{66F7646B-6CE0-4A9F-92F2-5CBC4CC845BB}" type="parTrans" cxnId="{7699426E-2682-46BA-845E-979105BEC8EF}">
      <dgm:prSet/>
      <dgm:spPr/>
      <dgm:t>
        <a:bodyPr/>
        <a:lstStyle/>
        <a:p>
          <a:endParaRPr lang="fr-CH"/>
        </a:p>
      </dgm:t>
    </dgm:pt>
    <dgm:pt modelId="{EB7CEB2E-107C-4BDF-A72F-430D7E415DD7}" type="sibTrans" cxnId="{7699426E-2682-46BA-845E-979105BEC8EF}">
      <dgm:prSet/>
      <dgm:spPr/>
      <dgm:t>
        <a:bodyPr/>
        <a:lstStyle/>
        <a:p>
          <a:endParaRPr lang="en-US"/>
        </a:p>
        <a:p>
          <a:endParaRPr lang="fr-FR"/>
        </a:p>
        <a:p>
          <a:endParaRPr lang="fr-CH"/>
        </a:p>
      </dgm:t>
    </dgm:pt>
    <dgm:pt modelId="{1744A825-F1F8-4031-94A3-3FDA7FCE700A}">
      <dgm:prSet phldr="0"/>
      <dgm:spPr/>
      <dgm:t>
        <a:bodyPr/>
        <a:lstStyle/>
        <a:p>
          <a:r>
            <a:rPr lang="fr-FR">
              <a:latin typeface="Aptos Display" panose="02110004020202020204"/>
            </a:rPr>
            <a:t>Conclusion</a:t>
          </a:r>
        </a:p>
      </dgm:t>
    </dgm:pt>
    <dgm:pt modelId="{77CEB7C1-60BB-4ABB-8647-64B3B0F3AD5A}" type="parTrans" cxnId="{D7022709-AF58-4928-827B-4AF429EAB841}">
      <dgm:prSet/>
      <dgm:spPr/>
      <dgm:t>
        <a:bodyPr/>
        <a:lstStyle/>
        <a:p>
          <a:endParaRPr lang="fr-CH"/>
        </a:p>
      </dgm:t>
    </dgm:pt>
    <dgm:pt modelId="{B57FF214-01E5-4445-9F06-90EC3634A196}" type="sibTrans" cxnId="{D7022709-AF58-4928-827B-4AF429EAB841}">
      <dgm:prSet/>
      <dgm:spPr/>
      <dgm:t>
        <a:bodyPr/>
        <a:lstStyle/>
        <a:p>
          <a:endParaRPr lang="fr-CH"/>
        </a:p>
      </dgm:t>
    </dgm:pt>
    <dgm:pt modelId="{721D84C4-0696-4FA9-9614-933CC9B86432}">
      <dgm:prSet phldr="0"/>
      <dgm:spPr/>
      <dgm:t>
        <a:bodyPr/>
        <a:lstStyle/>
        <a:p>
          <a:pPr rtl="0"/>
          <a:r>
            <a:rPr lang="fr-FR">
              <a:latin typeface="Aptos Display" panose="02110004020202020204"/>
            </a:rPr>
            <a:t>Témoignage d'un citoyen ayant vécu pendant la crise</a:t>
          </a:r>
        </a:p>
      </dgm:t>
    </dgm:pt>
    <dgm:pt modelId="{4234E128-9436-41DE-854A-6102D2223ECE}" type="parTrans" cxnId="{DBBFEDBB-82E3-4BC3-B48E-27A45844B93D}">
      <dgm:prSet/>
      <dgm:spPr/>
      <dgm:t>
        <a:bodyPr/>
        <a:lstStyle/>
        <a:p>
          <a:endParaRPr lang="fr-CH"/>
        </a:p>
      </dgm:t>
    </dgm:pt>
    <dgm:pt modelId="{1FB4E5A2-2175-444F-A653-1728E83E0A47}" type="sibTrans" cxnId="{DBBFEDBB-82E3-4BC3-B48E-27A45844B93D}">
      <dgm:prSet/>
      <dgm:spPr/>
      <dgm:t>
        <a:bodyPr/>
        <a:lstStyle/>
        <a:p>
          <a:endParaRPr lang="en-US"/>
        </a:p>
        <a:p>
          <a:endParaRPr lang="fr-FR"/>
        </a:p>
        <a:p>
          <a:endParaRPr lang="fr-CH"/>
        </a:p>
      </dgm:t>
    </dgm:pt>
    <dgm:pt modelId="{4EDA326A-3603-438D-B6F7-17E87C56E172}">
      <dgm:prSet phldr="0"/>
      <dgm:spPr/>
      <dgm:t>
        <a:bodyPr/>
        <a:lstStyle/>
        <a:p>
          <a:pPr rtl="0"/>
          <a:r>
            <a:rPr lang="fr-FR">
              <a:latin typeface="Aptos Display" panose="02110004020202020204"/>
            </a:rPr>
            <a:t>Dow Jones</a:t>
          </a:r>
        </a:p>
      </dgm:t>
    </dgm:pt>
    <dgm:pt modelId="{A05FF789-185D-40B6-9838-CA23CBA561D6}" type="parTrans" cxnId="{C07507DE-221E-42EB-8F76-15E4D269A552}">
      <dgm:prSet/>
      <dgm:spPr/>
      <dgm:t>
        <a:bodyPr/>
        <a:lstStyle/>
        <a:p>
          <a:endParaRPr lang="fr-CH"/>
        </a:p>
      </dgm:t>
    </dgm:pt>
    <dgm:pt modelId="{BE31A122-F625-4163-885F-2839F596EEE8}" type="sibTrans" cxnId="{C07507DE-221E-42EB-8F76-15E4D269A552}">
      <dgm:prSet/>
      <dgm:spPr/>
      <dgm:t>
        <a:bodyPr/>
        <a:lstStyle/>
        <a:p>
          <a:endParaRPr lang="en-US"/>
        </a:p>
        <a:p>
          <a:endParaRPr lang="fr-FR"/>
        </a:p>
        <a:p>
          <a:endParaRPr lang="fr-CH"/>
        </a:p>
      </dgm:t>
    </dgm:pt>
    <dgm:pt modelId="{C8D8CF63-B94F-471B-B686-623AC4E9A435}" type="pres">
      <dgm:prSet presAssocID="{66B12709-1EA3-4F68-B19B-B7B7C7354E32}" presName="Name0" presStyleCnt="0">
        <dgm:presLayoutVars>
          <dgm:dir/>
          <dgm:resizeHandles val="exact"/>
        </dgm:presLayoutVars>
      </dgm:prSet>
      <dgm:spPr/>
    </dgm:pt>
    <dgm:pt modelId="{2423FFA3-B525-4DF5-92A9-0F25102686DF}" type="pres">
      <dgm:prSet presAssocID="{3DE7ED21-3279-44DF-9215-DA0A065D52B2}" presName="node" presStyleLbl="node1" presStyleIdx="0" presStyleCnt="13">
        <dgm:presLayoutVars>
          <dgm:bulletEnabled val="1"/>
        </dgm:presLayoutVars>
      </dgm:prSet>
      <dgm:spPr/>
    </dgm:pt>
    <dgm:pt modelId="{9250766E-FE46-42E1-9516-AA947EDBE78D}" type="pres">
      <dgm:prSet presAssocID="{191F3BB8-C268-40C8-BA65-108B733048D6}" presName="sibTrans" presStyleLbl="sibTrans1D1" presStyleIdx="0" presStyleCnt="12"/>
      <dgm:spPr/>
    </dgm:pt>
    <dgm:pt modelId="{66592C6B-72E4-43C4-8C63-CD3356346C22}" type="pres">
      <dgm:prSet presAssocID="{191F3BB8-C268-40C8-BA65-108B733048D6}" presName="connectorText" presStyleLbl="sibTrans1D1" presStyleIdx="0" presStyleCnt="12"/>
      <dgm:spPr/>
    </dgm:pt>
    <dgm:pt modelId="{B7BE6D5E-67D4-4A9D-AAEC-3241E6AE0CB2}" type="pres">
      <dgm:prSet presAssocID="{5075864A-0B63-4079-A074-AD8F19BA9AEA}" presName="node" presStyleLbl="node1" presStyleIdx="1" presStyleCnt="13">
        <dgm:presLayoutVars>
          <dgm:bulletEnabled val="1"/>
        </dgm:presLayoutVars>
      </dgm:prSet>
      <dgm:spPr/>
    </dgm:pt>
    <dgm:pt modelId="{132E154C-C98F-46AD-A546-7ECCF22A4D81}" type="pres">
      <dgm:prSet presAssocID="{9DF088F1-174A-4380-9C27-02BE09F9803E}" presName="sibTrans" presStyleLbl="sibTrans1D1" presStyleIdx="1" presStyleCnt="12"/>
      <dgm:spPr/>
    </dgm:pt>
    <dgm:pt modelId="{85532934-4AF8-4FE4-B8CE-69610CF77BB6}" type="pres">
      <dgm:prSet presAssocID="{9DF088F1-174A-4380-9C27-02BE09F9803E}" presName="connectorText" presStyleLbl="sibTrans1D1" presStyleIdx="1" presStyleCnt="12"/>
      <dgm:spPr/>
    </dgm:pt>
    <dgm:pt modelId="{AB3DB09D-AF8E-40B6-ADE8-CDFCE7AFB1A3}" type="pres">
      <dgm:prSet presAssocID="{8ADA19AB-EF68-41F7-976D-B3544CAC298F}" presName="node" presStyleLbl="node1" presStyleIdx="2" presStyleCnt="13">
        <dgm:presLayoutVars>
          <dgm:bulletEnabled val="1"/>
        </dgm:presLayoutVars>
      </dgm:prSet>
      <dgm:spPr/>
    </dgm:pt>
    <dgm:pt modelId="{98ACC50B-1E0B-4895-83FA-9C4C8362C55E}" type="pres">
      <dgm:prSet presAssocID="{A83ADB37-E660-45FE-8A22-717B69C8EB20}" presName="sibTrans" presStyleLbl="sibTrans1D1" presStyleIdx="2" presStyleCnt="12"/>
      <dgm:spPr/>
    </dgm:pt>
    <dgm:pt modelId="{C03004B6-0757-4BC6-82C4-E1A27BA68C4F}" type="pres">
      <dgm:prSet presAssocID="{A83ADB37-E660-45FE-8A22-717B69C8EB20}" presName="connectorText" presStyleLbl="sibTrans1D1" presStyleIdx="2" presStyleCnt="12"/>
      <dgm:spPr/>
    </dgm:pt>
    <dgm:pt modelId="{378919AF-EA72-4F79-92D9-BD81BFDBA435}" type="pres">
      <dgm:prSet presAssocID="{624D4773-B871-4764-B428-03738560A86C}" presName="node" presStyleLbl="node1" presStyleIdx="3" presStyleCnt="13">
        <dgm:presLayoutVars>
          <dgm:bulletEnabled val="1"/>
        </dgm:presLayoutVars>
      </dgm:prSet>
      <dgm:spPr/>
    </dgm:pt>
    <dgm:pt modelId="{8EBE541E-5152-4986-A2CE-5DAD8C4178CF}" type="pres">
      <dgm:prSet presAssocID="{EB7CEB2E-107C-4BDF-A72F-430D7E415DD7}" presName="sibTrans" presStyleLbl="sibTrans1D1" presStyleIdx="3" presStyleCnt="12"/>
      <dgm:spPr/>
    </dgm:pt>
    <dgm:pt modelId="{9D18C111-6E64-4408-B75F-CC37111B6721}" type="pres">
      <dgm:prSet presAssocID="{EB7CEB2E-107C-4BDF-A72F-430D7E415DD7}" presName="connectorText" presStyleLbl="sibTrans1D1" presStyleIdx="3" presStyleCnt="12"/>
      <dgm:spPr/>
    </dgm:pt>
    <dgm:pt modelId="{0C3FBE09-0983-47B6-AE7B-41CEF0A72030}" type="pres">
      <dgm:prSet presAssocID="{4EDA326A-3603-438D-B6F7-17E87C56E172}" presName="node" presStyleLbl="node1" presStyleIdx="4" presStyleCnt="13">
        <dgm:presLayoutVars>
          <dgm:bulletEnabled val="1"/>
        </dgm:presLayoutVars>
      </dgm:prSet>
      <dgm:spPr/>
    </dgm:pt>
    <dgm:pt modelId="{805181D8-5A1B-4742-9510-A32096664647}" type="pres">
      <dgm:prSet presAssocID="{BE31A122-F625-4163-885F-2839F596EEE8}" presName="sibTrans" presStyleLbl="sibTrans1D1" presStyleIdx="4" presStyleCnt="12"/>
      <dgm:spPr/>
    </dgm:pt>
    <dgm:pt modelId="{A06789DD-4D87-4507-9194-A07A6EDF4C93}" type="pres">
      <dgm:prSet presAssocID="{BE31A122-F625-4163-885F-2839F596EEE8}" presName="connectorText" presStyleLbl="sibTrans1D1" presStyleIdx="4" presStyleCnt="12"/>
      <dgm:spPr/>
    </dgm:pt>
    <dgm:pt modelId="{878A45EA-B7F9-4315-B4A8-C3F0C8D0FCB6}" type="pres">
      <dgm:prSet presAssocID="{1D641A80-1970-4387-AA10-13BDBB230BC6}" presName="node" presStyleLbl="node1" presStyleIdx="5" presStyleCnt="13">
        <dgm:presLayoutVars>
          <dgm:bulletEnabled val="1"/>
        </dgm:presLayoutVars>
      </dgm:prSet>
      <dgm:spPr/>
    </dgm:pt>
    <dgm:pt modelId="{90E54AAE-7936-4845-A624-4684EE28C3A0}" type="pres">
      <dgm:prSet presAssocID="{C7558F6D-21C5-477B-A8ED-4DE822364117}" presName="sibTrans" presStyleLbl="sibTrans1D1" presStyleIdx="5" presStyleCnt="12"/>
      <dgm:spPr/>
    </dgm:pt>
    <dgm:pt modelId="{3FA5F4DE-2EC2-42DF-B33D-B6F7045E8C61}" type="pres">
      <dgm:prSet presAssocID="{C7558F6D-21C5-477B-A8ED-4DE822364117}" presName="connectorText" presStyleLbl="sibTrans1D1" presStyleIdx="5" presStyleCnt="12"/>
      <dgm:spPr/>
    </dgm:pt>
    <dgm:pt modelId="{054C17CD-413E-443E-8039-7668320157A9}" type="pres">
      <dgm:prSet presAssocID="{721D84C4-0696-4FA9-9614-933CC9B86432}" presName="node" presStyleLbl="node1" presStyleIdx="6" presStyleCnt="13">
        <dgm:presLayoutVars>
          <dgm:bulletEnabled val="1"/>
        </dgm:presLayoutVars>
      </dgm:prSet>
      <dgm:spPr/>
    </dgm:pt>
    <dgm:pt modelId="{81BE45AB-7A55-404F-AE7B-4A5EBB04C79C}" type="pres">
      <dgm:prSet presAssocID="{1FB4E5A2-2175-444F-A653-1728E83E0A47}" presName="sibTrans" presStyleLbl="sibTrans1D1" presStyleIdx="6" presStyleCnt="12"/>
      <dgm:spPr/>
    </dgm:pt>
    <dgm:pt modelId="{EF90A43E-5593-4242-B65E-9292AFA0E551}" type="pres">
      <dgm:prSet presAssocID="{1FB4E5A2-2175-444F-A653-1728E83E0A47}" presName="connectorText" presStyleLbl="sibTrans1D1" presStyleIdx="6" presStyleCnt="12"/>
      <dgm:spPr/>
    </dgm:pt>
    <dgm:pt modelId="{8EDEE4A1-3317-4ABA-B143-463C50735F08}" type="pres">
      <dgm:prSet presAssocID="{BD120E4C-7E2D-406C-8D75-8EDC5D2D0170}" presName="node" presStyleLbl="node1" presStyleIdx="7" presStyleCnt="13">
        <dgm:presLayoutVars>
          <dgm:bulletEnabled val="1"/>
        </dgm:presLayoutVars>
      </dgm:prSet>
      <dgm:spPr/>
    </dgm:pt>
    <dgm:pt modelId="{9AA929D2-434C-4748-8AB4-D8E5088C7204}" type="pres">
      <dgm:prSet presAssocID="{110A1443-98D6-4C9A-9D9F-A3A240E895E4}" presName="sibTrans" presStyleLbl="sibTrans1D1" presStyleIdx="7" presStyleCnt="12"/>
      <dgm:spPr/>
    </dgm:pt>
    <dgm:pt modelId="{48D3AF08-2B74-4F0D-8357-53FE185E299D}" type="pres">
      <dgm:prSet presAssocID="{110A1443-98D6-4C9A-9D9F-A3A240E895E4}" presName="connectorText" presStyleLbl="sibTrans1D1" presStyleIdx="7" presStyleCnt="12"/>
      <dgm:spPr/>
    </dgm:pt>
    <dgm:pt modelId="{456D10B0-9889-4CCB-BE20-493ECD02DFD3}" type="pres">
      <dgm:prSet presAssocID="{0CA2D26E-15EA-4249-83D6-8BB57B60E3EB}" presName="node" presStyleLbl="node1" presStyleIdx="8" presStyleCnt="13">
        <dgm:presLayoutVars>
          <dgm:bulletEnabled val="1"/>
        </dgm:presLayoutVars>
      </dgm:prSet>
      <dgm:spPr/>
    </dgm:pt>
    <dgm:pt modelId="{B9C6006C-88E6-4486-965A-9C7CF3E2E1B8}" type="pres">
      <dgm:prSet presAssocID="{6390A8FB-7FEF-4454-BDE8-477BC6744C5F}" presName="sibTrans" presStyleLbl="sibTrans1D1" presStyleIdx="8" presStyleCnt="12"/>
      <dgm:spPr/>
    </dgm:pt>
    <dgm:pt modelId="{75D4FB59-03ED-427B-A0D5-6A0BD576DFFD}" type="pres">
      <dgm:prSet presAssocID="{6390A8FB-7FEF-4454-BDE8-477BC6744C5F}" presName="connectorText" presStyleLbl="sibTrans1D1" presStyleIdx="8" presStyleCnt="12"/>
      <dgm:spPr/>
    </dgm:pt>
    <dgm:pt modelId="{3C90FBA2-AF1C-47A0-8459-7EDC965DAEDB}" type="pres">
      <dgm:prSet presAssocID="{63272AA1-795E-466D-A3CF-A55A7E1EBCC4}" presName="node" presStyleLbl="node1" presStyleIdx="9" presStyleCnt="13">
        <dgm:presLayoutVars>
          <dgm:bulletEnabled val="1"/>
        </dgm:presLayoutVars>
      </dgm:prSet>
      <dgm:spPr/>
    </dgm:pt>
    <dgm:pt modelId="{265BAAC2-6A43-4FDA-81F2-CA3DC731C657}" type="pres">
      <dgm:prSet presAssocID="{7AE23244-1D6C-4BD6-906B-23A900D0A08D}" presName="sibTrans" presStyleLbl="sibTrans1D1" presStyleIdx="9" presStyleCnt="12"/>
      <dgm:spPr/>
    </dgm:pt>
    <dgm:pt modelId="{CE597D54-4953-4BF8-BA04-03C76C5610E3}" type="pres">
      <dgm:prSet presAssocID="{7AE23244-1D6C-4BD6-906B-23A900D0A08D}" presName="connectorText" presStyleLbl="sibTrans1D1" presStyleIdx="9" presStyleCnt="12"/>
      <dgm:spPr/>
    </dgm:pt>
    <dgm:pt modelId="{FC91CFAD-B133-4652-A225-F0893BDD88CB}" type="pres">
      <dgm:prSet presAssocID="{5C269A96-FA63-406E-9FF6-25C1AEA7886D}" presName="node" presStyleLbl="node1" presStyleIdx="10" presStyleCnt="13">
        <dgm:presLayoutVars>
          <dgm:bulletEnabled val="1"/>
        </dgm:presLayoutVars>
      </dgm:prSet>
      <dgm:spPr/>
    </dgm:pt>
    <dgm:pt modelId="{E1297B4E-6862-41E1-B5DE-025C337A63FF}" type="pres">
      <dgm:prSet presAssocID="{733B9F65-AA93-4D01-827B-7E9DC92341B7}" presName="sibTrans" presStyleLbl="sibTrans1D1" presStyleIdx="10" presStyleCnt="12"/>
      <dgm:spPr/>
    </dgm:pt>
    <dgm:pt modelId="{8B48D350-DE1C-44E3-A671-5D2E4D8ABB70}" type="pres">
      <dgm:prSet presAssocID="{733B9F65-AA93-4D01-827B-7E9DC92341B7}" presName="connectorText" presStyleLbl="sibTrans1D1" presStyleIdx="10" presStyleCnt="12"/>
      <dgm:spPr/>
    </dgm:pt>
    <dgm:pt modelId="{75C6A333-5D8F-43AE-82B5-719424640A03}" type="pres">
      <dgm:prSet presAssocID="{A6797CCF-1794-4A9D-BC65-C24D7AB1510C}" presName="node" presStyleLbl="node1" presStyleIdx="11" presStyleCnt="13">
        <dgm:presLayoutVars>
          <dgm:bulletEnabled val="1"/>
        </dgm:presLayoutVars>
      </dgm:prSet>
      <dgm:spPr/>
    </dgm:pt>
    <dgm:pt modelId="{D1F3E508-601B-402E-B017-0C00A6F9ED0F}" type="pres">
      <dgm:prSet presAssocID="{0D0DF95F-8DFE-4875-9C2C-64B733B75C87}" presName="sibTrans" presStyleLbl="sibTrans1D1" presStyleIdx="11" presStyleCnt="12"/>
      <dgm:spPr/>
    </dgm:pt>
    <dgm:pt modelId="{1A53B46D-9671-411E-9596-472F5CC583EE}" type="pres">
      <dgm:prSet presAssocID="{0D0DF95F-8DFE-4875-9C2C-64B733B75C87}" presName="connectorText" presStyleLbl="sibTrans1D1" presStyleIdx="11" presStyleCnt="12"/>
      <dgm:spPr/>
    </dgm:pt>
    <dgm:pt modelId="{2DF92990-1768-46CD-B76B-EE79C48017F5}" type="pres">
      <dgm:prSet presAssocID="{1744A825-F1F8-4031-94A3-3FDA7FCE700A}" presName="node" presStyleLbl="node1" presStyleIdx="12" presStyleCnt="13">
        <dgm:presLayoutVars>
          <dgm:bulletEnabled val="1"/>
        </dgm:presLayoutVars>
      </dgm:prSet>
      <dgm:spPr/>
    </dgm:pt>
  </dgm:ptLst>
  <dgm:cxnLst>
    <dgm:cxn modelId="{DA239B07-EFB6-4719-9D93-FF4DB42848D1}" type="presOf" srcId="{733B9F65-AA93-4D01-827B-7E9DC92341B7}" destId="{8B48D350-DE1C-44E3-A671-5D2E4D8ABB70}" srcOrd="1" destOrd="0" presId="urn:microsoft.com/office/officeart/2016/7/layout/RepeatingBendingProcessNew"/>
    <dgm:cxn modelId="{D7022709-AF58-4928-827B-4AF429EAB841}" srcId="{66B12709-1EA3-4F68-B19B-B7B7C7354E32}" destId="{1744A825-F1F8-4031-94A3-3FDA7FCE700A}" srcOrd="12" destOrd="0" parTransId="{77CEB7C1-60BB-4ABB-8647-64B3B0F3AD5A}" sibTransId="{B57FF214-01E5-4445-9F06-90EC3634A196}"/>
    <dgm:cxn modelId="{F2E4C90C-5748-4B7E-A425-132788FE3FAD}" type="presOf" srcId="{66B12709-1EA3-4F68-B19B-B7B7C7354E32}" destId="{C8D8CF63-B94F-471B-B686-623AC4E9A435}" srcOrd="0" destOrd="0" presId="urn:microsoft.com/office/officeart/2016/7/layout/RepeatingBendingProcessNew"/>
    <dgm:cxn modelId="{1AAAD90D-9A73-4D22-9570-6EC22C35A000}" srcId="{66B12709-1EA3-4F68-B19B-B7B7C7354E32}" destId="{0CA2D26E-15EA-4249-83D6-8BB57B60E3EB}" srcOrd="8" destOrd="0" parTransId="{0AE51431-89CC-40EB-9BF8-517015F4A0C5}" sibTransId="{6390A8FB-7FEF-4454-BDE8-477BC6744C5F}"/>
    <dgm:cxn modelId="{F360AD11-4EAF-4116-9AA4-C19C0941BC3E}" type="presOf" srcId="{A6797CCF-1794-4A9D-BC65-C24D7AB1510C}" destId="{75C6A333-5D8F-43AE-82B5-719424640A03}" srcOrd="0" destOrd="0" presId="urn:microsoft.com/office/officeart/2016/7/layout/RepeatingBendingProcessNew"/>
    <dgm:cxn modelId="{7FE2AE1C-E394-4E34-8956-4CCE779E22A0}" type="presOf" srcId="{3DE7ED21-3279-44DF-9215-DA0A065D52B2}" destId="{2423FFA3-B525-4DF5-92A9-0F25102686DF}" srcOrd="0" destOrd="0" presId="urn:microsoft.com/office/officeart/2016/7/layout/RepeatingBendingProcessNew"/>
    <dgm:cxn modelId="{A0B9AE1F-9F64-4C22-B527-E746A3D88286}" type="presOf" srcId="{C7558F6D-21C5-477B-A8ED-4DE822364117}" destId="{90E54AAE-7936-4845-A624-4684EE28C3A0}" srcOrd="0" destOrd="0" presId="urn:microsoft.com/office/officeart/2016/7/layout/RepeatingBendingProcessNew"/>
    <dgm:cxn modelId="{34469527-AD20-4C81-ACEB-8B7420673DE9}" srcId="{66B12709-1EA3-4F68-B19B-B7B7C7354E32}" destId="{1D641A80-1970-4387-AA10-13BDBB230BC6}" srcOrd="5" destOrd="0" parTransId="{763A3060-CB09-4ED9-8538-D2BAC94EDB96}" sibTransId="{C7558F6D-21C5-477B-A8ED-4DE822364117}"/>
    <dgm:cxn modelId="{26A45933-F282-43E8-9F02-787D6130034E}" type="presOf" srcId="{6390A8FB-7FEF-4454-BDE8-477BC6744C5F}" destId="{75D4FB59-03ED-427B-A0D5-6A0BD576DFFD}" srcOrd="1" destOrd="0" presId="urn:microsoft.com/office/officeart/2016/7/layout/RepeatingBendingProcessNew"/>
    <dgm:cxn modelId="{A8D33038-8B11-42EB-B9DF-3AE9CB8B97BA}" type="presOf" srcId="{EB7CEB2E-107C-4BDF-A72F-430D7E415DD7}" destId="{8EBE541E-5152-4986-A2CE-5DAD8C4178CF}" srcOrd="0" destOrd="0" presId="urn:microsoft.com/office/officeart/2016/7/layout/RepeatingBendingProcessNew"/>
    <dgm:cxn modelId="{6A92553B-562B-483E-9B5C-DC50E0A0E8B2}" type="presOf" srcId="{BE31A122-F625-4163-885F-2839F596EEE8}" destId="{805181D8-5A1B-4742-9510-A32096664647}" srcOrd="0" destOrd="0" presId="urn:microsoft.com/office/officeart/2016/7/layout/RepeatingBendingProcessNew"/>
    <dgm:cxn modelId="{950BCC42-CA83-4DB5-9ECF-7FFBC437C871}" type="presOf" srcId="{EB7CEB2E-107C-4BDF-A72F-430D7E415DD7}" destId="{9D18C111-6E64-4408-B75F-CC37111B6721}" srcOrd="1" destOrd="0" presId="urn:microsoft.com/office/officeart/2016/7/layout/RepeatingBendingProcessNew"/>
    <dgm:cxn modelId="{77362667-B4A8-472A-BFA2-57B074ABD5A9}" type="presOf" srcId="{A83ADB37-E660-45FE-8A22-717B69C8EB20}" destId="{C03004B6-0757-4BC6-82C4-E1A27BA68C4F}" srcOrd="1" destOrd="0" presId="urn:microsoft.com/office/officeart/2016/7/layout/RepeatingBendingProcessNew"/>
    <dgm:cxn modelId="{D79AFA67-E943-4970-AADA-5E5BED090490}" srcId="{66B12709-1EA3-4F68-B19B-B7B7C7354E32}" destId="{BD120E4C-7E2D-406C-8D75-8EDC5D2D0170}" srcOrd="7" destOrd="0" parTransId="{69105E1D-7B11-43F6-ACCC-A80F5DAC41AC}" sibTransId="{110A1443-98D6-4C9A-9D9F-A3A240E895E4}"/>
    <dgm:cxn modelId="{2A870B48-1158-434C-8A8F-3A53BBE9C1A3}" type="presOf" srcId="{624D4773-B871-4764-B428-03738560A86C}" destId="{378919AF-EA72-4F79-92D9-BD81BFDBA435}" srcOrd="0" destOrd="0" presId="urn:microsoft.com/office/officeart/2016/7/layout/RepeatingBendingProcessNew"/>
    <dgm:cxn modelId="{7699426E-2682-46BA-845E-979105BEC8EF}" srcId="{66B12709-1EA3-4F68-B19B-B7B7C7354E32}" destId="{624D4773-B871-4764-B428-03738560A86C}" srcOrd="3" destOrd="0" parTransId="{66F7646B-6CE0-4A9F-92F2-5CBC4CC845BB}" sibTransId="{EB7CEB2E-107C-4BDF-A72F-430D7E415DD7}"/>
    <dgm:cxn modelId="{10E60170-76CE-43CB-A301-B6ACEB3190D1}" type="presOf" srcId="{110A1443-98D6-4C9A-9D9F-A3A240E895E4}" destId="{9AA929D2-434C-4748-8AB4-D8E5088C7204}" srcOrd="0" destOrd="0" presId="urn:microsoft.com/office/officeart/2016/7/layout/RepeatingBendingProcessNew"/>
    <dgm:cxn modelId="{801B7E71-E27E-4625-8012-49763A6DF01D}" srcId="{66B12709-1EA3-4F68-B19B-B7B7C7354E32}" destId="{5C269A96-FA63-406E-9FF6-25C1AEA7886D}" srcOrd="10" destOrd="0" parTransId="{2E3A0291-564F-412B-93D7-77DCA1BB86C9}" sibTransId="{733B9F65-AA93-4D01-827B-7E9DC92341B7}"/>
    <dgm:cxn modelId="{236CBF74-7F9A-4511-BD9C-34C0AF58EC43}" type="presOf" srcId="{5C269A96-FA63-406E-9FF6-25C1AEA7886D}" destId="{FC91CFAD-B133-4652-A225-F0893BDD88CB}" srcOrd="0" destOrd="0" presId="urn:microsoft.com/office/officeart/2016/7/layout/RepeatingBendingProcessNew"/>
    <dgm:cxn modelId="{E442A175-52DA-41B6-9FAB-0A379ADC11BF}" type="presOf" srcId="{6390A8FB-7FEF-4454-BDE8-477BC6744C5F}" destId="{B9C6006C-88E6-4486-965A-9C7CF3E2E1B8}" srcOrd="0" destOrd="0" presId="urn:microsoft.com/office/officeart/2016/7/layout/RepeatingBendingProcessNew"/>
    <dgm:cxn modelId="{D28E0356-F729-49CD-BAD9-30B17CB44A59}" type="presOf" srcId="{1FB4E5A2-2175-444F-A653-1728E83E0A47}" destId="{EF90A43E-5593-4242-B65E-9292AFA0E551}" srcOrd="1" destOrd="0" presId="urn:microsoft.com/office/officeart/2016/7/layout/RepeatingBendingProcessNew"/>
    <dgm:cxn modelId="{E13F2877-3BD4-40F0-A100-AB2B763F644D}" type="presOf" srcId="{0D0DF95F-8DFE-4875-9C2C-64B733B75C87}" destId="{1A53B46D-9671-411E-9596-472F5CC583EE}" srcOrd="1" destOrd="0" presId="urn:microsoft.com/office/officeart/2016/7/layout/RepeatingBendingProcessNew"/>
    <dgm:cxn modelId="{65FAB878-D285-4AF1-888A-15EADC7F435A}" type="presOf" srcId="{4EDA326A-3603-438D-B6F7-17E87C56E172}" destId="{0C3FBE09-0983-47B6-AE7B-41CEF0A72030}" srcOrd="0" destOrd="0" presId="urn:microsoft.com/office/officeart/2016/7/layout/RepeatingBendingProcessNew"/>
    <dgm:cxn modelId="{8749D47A-6C37-485E-86C9-5644AD2B44C8}" type="presOf" srcId="{8ADA19AB-EF68-41F7-976D-B3544CAC298F}" destId="{AB3DB09D-AF8E-40B6-ADE8-CDFCE7AFB1A3}" srcOrd="0" destOrd="0" presId="urn:microsoft.com/office/officeart/2016/7/layout/RepeatingBendingProcessNew"/>
    <dgm:cxn modelId="{4E049E82-2F07-4D6B-A1E6-2AA7C2986352}" type="presOf" srcId="{BD120E4C-7E2D-406C-8D75-8EDC5D2D0170}" destId="{8EDEE4A1-3317-4ABA-B143-463C50735F08}" srcOrd="0" destOrd="0" presId="urn:microsoft.com/office/officeart/2016/7/layout/RepeatingBendingProcessNew"/>
    <dgm:cxn modelId="{C6097483-B1FC-43A5-B298-7DBDC8330BB4}" type="presOf" srcId="{7AE23244-1D6C-4BD6-906B-23A900D0A08D}" destId="{265BAAC2-6A43-4FDA-81F2-CA3DC731C657}" srcOrd="0" destOrd="0" presId="urn:microsoft.com/office/officeart/2016/7/layout/RepeatingBendingProcessNew"/>
    <dgm:cxn modelId="{57BD9387-CF64-4B4E-896D-3504865FB8FA}" type="presOf" srcId="{9DF088F1-174A-4380-9C27-02BE09F9803E}" destId="{132E154C-C98F-46AD-A546-7ECCF22A4D81}" srcOrd="0" destOrd="0" presId="urn:microsoft.com/office/officeart/2016/7/layout/RepeatingBendingProcessNew"/>
    <dgm:cxn modelId="{A929928B-5E3A-4C31-A141-84659B597494}" type="presOf" srcId="{C7558F6D-21C5-477B-A8ED-4DE822364117}" destId="{3FA5F4DE-2EC2-42DF-B33D-B6F7045E8C61}" srcOrd="1" destOrd="0" presId="urn:microsoft.com/office/officeart/2016/7/layout/RepeatingBendingProcessNew"/>
    <dgm:cxn modelId="{468F2E8D-4078-47C4-96A9-7E88BF436C96}" type="presOf" srcId="{1D641A80-1970-4387-AA10-13BDBB230BC6}" destId="{878A45EA-B7F9-4315-B4A8-C3F0C8D0FCB6}" srcOrd="0" destOrd="0" presId="urn:microsoft.com/office/officeart/2016/7/layout/RepeatingBendingProcessNew"/>
    <dgm:cxn modelId="{20FBD08F-B124-426B-BF3D-3059F5EBFA51}" type="presOf" srcId="{733B9F65-AA93-4D01-827B-7E9DC92341B7}" destId="{E1297B4E-6862-41E1-B5DE-025C337A63FF}" srcOrd="0" destOrd="0" presId="urn:microsoft.com/office/officeart/2016/7/layout/RepeatingBendingProcessNew"/>
    <dgm:cxn modelId="{51AAA390-4DC3-4F09-BCA3-B93C0BAAE371}" type="presOf" srcId="{7AE23244-1D6C-4BD6-906B-23A900D0A08D}" destId="{CE597D54-4953-4BF8-BA04-03C76C5610E3}" srcOrd="1" destOrd="0" presId="urn:microsoft.com/office/officeart/2016/7/layout/RepeatingBendingProcessNew"/>
    <dgm:cxn modelId="{D6FEDC93-FCFF-4A92-9CEB-B5083D2512B9}" srcId="{66B12709-1EA3-4F68-B19B-B7B7C7354E32}" destId="{3DE7ED21-3279-44DF-9215-DA0A065D52B2}" srcOrd="0" destOrd="0" parTransId="{7AED4864-C5C3-4054-B8AD-1C41679E977F}" sibTransId="{191F3BB8-C268-40C8-BA65-108B733048D6}"/>
    <dgm:cxn modelId="{0C4BE299-ED84-4803-8775-B6265504DE57}" type="presOf" srcId="{63272AA1-795E-466D-A3CF-A55A7E1EBCC4}" destId="{3C90FBA2-AF1C-47A0-8459-7EDC965DAEDB}" srcOrd="0" destOrd="0" presId="urn:microsoft.com/office/officeart/2016/7/layout/RepeatingBendingProcessNew"/>
    <dgm:cxn modelId="{2D013CA0-9DCA-46FA-9E3A-91F29EBD77BB}" srcId="{66B12709-1EA3-4F68-B19B-B7B7C7354E32}" destId="{A6797CCF-1794-4A9D-BC65-C24D7AB1510C}" srcOrd="11" destOrd="0" parTransId="{14F3143E-69A0-4AFC-A853-4E0D97D595A9}" sibTransId="{0D0DF95F-8DFE-4875-9C2C-64B733B75C87}"/>
    <dgm:cxn modelId="{876903A4-7048-4AA2-AF75-11B65B725193}" type="presOf" srcId="{BE31A122-F625-4163-885F-2839F596EEE8}" destId="{A06789DD-4D87-4507-9194-A07A6EDF4C93}" srcOrd="1" destOrd="0" presId="urn:microsoft.com/office/officeart/2016/7/layout/RepeatingBendingProcessNew"/>
    <dgm:cxn modelId="{F37073A5-350F-4511-80DC-8FB6663070FA}" type="presOf" srcId="{191F3BB8-C268-40C8-BA65-108B733048D6}" destId="{9250766E-FE46-42E1-9516-AA947EDBE78D}" srcOrd="0" destOrd="0" presId="urn:microsoft.com/office/officeart/2016/7/layout/RepeatingBendingProcessNew"/>
    <dgm:cxn modelId="{514C61A8-637D-4809-A696-0049B0F566ED}" type="presOf" srcId="{0CA2D26E-15EA-4249-83D6-8BB57B60E3EB}" destId="{456D10B0-9889-4CCB-BE20-493ECD02DFD3}" srcOrd="0" destOrd="0" presId="urn:microsoft.com/office/officeart/2016/7/layout/RepeatingBendingProcessNew"/>
    <dgm:cxn modelId="{09808CB1-AF90-486A-9423-74E124873D8B}" type="presOf" srcId="{191F3BB8-C268-40C8-BA65-108B733048D6}" destId="{66592C6B-72E4-43C4-8C63-CD3356346C22}" srcOrd="1" destOrd="0" presId="urn:microsoft.com/office/officeart/2016/7/layout/RepeatingBendingProcessNew"/>
    <dgm:cxn modelId="{541C10B6-BA46-4457-9EB2-343BC946A786}" type="presOf" srcId="{0D0DF95F-8DFE-4875-9C2C-64B733B75C87}" destId="{D1F3E508-601B-402E-B017-0C00A6F9ED0F}" srcOrd="0" destOrd="0" presId="urn:microsoft.com/office/officeart/2016/7/layout/RepeatingBendingProcessNew"/>
    <dgm:cxn modelId="{DCB7FAB7-550C-4F57-AE73-66A18D5CBCD4}" type="presOf" srcId="{5075864A-0B63-4079-A074-AD8F19BA9AEA}" destId="{B7BE6D5E-67D4-4A9D-AAEC-3241E6AE0CB2}" srcOrd="0" destOrd="0" presId="urn:microsoft.com/office/officeart/2016/7/layout/RepeatingBendingProcessNew"/>
    <dgm:cxn modelId="{DBBFEDBB-82E3-4BC3-B48E-27A45844B93D}" srcId="{66B12709-1EA3-4F68-B19B-B7B7C7354E32}" destId="{721D84C4-0696-4FA9-9614-933CC9B86432}" srcOrd="6" destOrd="0" parTransId="{4234E128-9436-41DE-854A-6102D2223ECE}" sibTransId="{1FB4E5A2-2175-444F-A653-1728E83E0A47}"/>
    <dgm:cxn modelId="{0C2973BC-CA4F-4073-A034-B09F47FA2806}" type="presOf" srcId="{A83ADB37-E660-45FE-8A22-717B69C8EB20}" destId="{98ACC50B-1E0B-4895-83FA-9C4C8362C55E}" srcOrd="0" destOrd="0" presId="urn:microsoft.com/office/officeart/2016/7/layout/RepeatingBendingProcessNew"/>
    <dgm:cxn modelId="{B90C1DC0-2E3E-496A-BEA8-E0EDACB183BB}" type="presOf" srcId="{1744A825-F1F8-4031-94A3-3FDA7FCE700A}" destId="{2DF92990-1768-46CD-B76B-EE79C48017F5}" srcOrd="0" destOrd="0" presId="urn:microsoft.com/office/officeart/2016/7/layout/RepeatingBendingProcessNew"/>
    <dgm:cxn modelId="{ACA65EC3-8148-4320-9AD5-51A91BE91D64}" type="presOf" srcId="{9DF088F1-174A-4380-9C27-02BE09F9803E}" destId="{85532934-4AF8-4FE4-B8CE-69610CF77BB6}" srcOrd="1" destOrd="0" presId="urn:microsoft.com/office/officeart/2016/7/layout/RepeatingBendingProcessNew"/>
    <dgm:cxn modelId="{E6EAC6D2-CFAC-4F2E-B31E-EDE3BE4A36A3}" srcId="{66B12709-1EA3-4F68-B19B-B7B7C7354E32}" destId="{5075864A-0B63-4079-A074-AD8F19BA9AEA}" srcOrd="1" destOrd="0" parTransId="{ABB45618-AF55-462C-B15C-6A8A7E654B02}" sibTransId="{9DF088F1-174A-4380-9C27-02BE09F9803E}"/>
    <dgm:cxn modelId="{2C87F4D6-7A16-4EF1-9258-7401768A5651}" type="presOf" srcId="{1FB4E5A2-2175-444F-A653-1728E83E0A47}" destId="{81BE45AB-7A55-404F-AE7B-4A5EBB04C79C}" srcOrd="0" destOrd="0" presId="urn:microsoft.com/office/officeart/2016/7/layout/RepeatingBendingProcessNew"/>
    <dgm:cxn modelId="{2A0610D9-CB0A-4E96-8DE9-1685CD2FB49D}" srcId="{66B12709-1EA3-4F68-B19B-B7B7C7354E32}" destId="{63272AA1-795E-466D-A3CF-A55A7E1EBCC4}" srcOrd="9" destOrd="0" parTransId="{A1C2B526-C40E-4311-AA99-31A5AD83FC3E}" sibTransId="{7AE23244-1D6C-4BD6-906B-23A900D0A08D}"/>
    <dgm:cxn modelId="{C07507DE-221E-42EB-8F76-15E4D269A552}" srcId="{66B12709-1EA3-4F68-B19B-B7B7C7354E32}" destId="{4EDA326A-3603-438D-B6F7-17E87C56E172}" srcOrd="4" destOrd="0" parTransId="{A05FF789-185D-40B6-9838-CA23CBA561D6}" sibTransId="{BE31A122-F625-4163-885F-2839F596EEE8}"/>
    <dgm:cxn modelId="{F33F5FE1-FCED-4F96-896C-8CB251476A51}" srcId="{66B12709-1EA3-4F68-B19B-B7B7C7354E32}" destId="{8ADA19AB-EF68-41F7-976D-B3544CAC298F}" srcOrd="2" destOrd="0" parTransId="{4C7E102A-7167-481E-86FC-3C930BD8B24B}" sibTransId="{A83ADB37-E660-45FE-8A22-717B69C8EB20}"/>
    <dgm:cxn modelId="{6EB574FD-E668-4694-9B87-B4BE5CE28984}" type="presOf" srcId="{110A1443-98D6-4C9A-9D9F-A3A240E895E4}" destId="{48D3AF08-2B74-4F0D-8357-53FE185E299D}" srcOrd="1" destOrd="0" presId="urn:microsoft.com/office/officeart/2016/7/layout/RepeatingBendingProcessNew"/>
    <dgm:cxn modelId="{C312D9FF-D7F6-453D-8A71-3882C416B62D}" type="presOf" srcId="{721D84C4-0696-4FA9-9614-933CC9B86432}" destId="{054C17CD-413E-443E-8039-7668320157A9}" srcOrd="0" destOrd="0" presId="urn:microsoft.com/office/officeart/2016/7/layout/RepeatingBendingProcessNew"/>
    <dgm:cxn modelId="{21EA0E74-EC7F-4097-B227-FBCEAC109206}" type="presParOf" srcId="{C8D8CF63-B94F-471B-B686-623AC4E9A435}" destId="{2423FFA3-B525-4DF5-92A9-0F25102686DF}" srcOrd="0" destOrd="0" presId="urn:microsoft.com/office/officeart/2016/7/layout/RepeatingBendingProcessNew"/>
    <dgm:cxn modelId="{F6E3352C-5C67-454B-97E1-8013EA50D994}" type="presParOf" srcId="{C8D8CF63-B94F-471B-B686-623AC4E9A435}" destId="{9250766E-FE46-42E1-9516-AA947EDBE78D}" srcOrd="1" destOrd="0" presId="urn:microsoft.com/office/officeart/2016/7/layout/RepeatingBendingProcessNew"/>
    <dgm:cxn modelId="{1075D7B5-527E-4365-8868-62D929A97FA8}" type="presParOf" srcId="{9250766E-FE46-42E1-9516-AA947EDBE78D}" destId="{66592C6B-72E4-43C4-8C63-CD3356346C22}" srcOrd="0" destOrd="0" presId="urn:microsoft.com/office/officeart/2016/7/layout/RepeatingBendingProcessNew"/>
    <dgm:cxn modelId="{137D1F42-7583-4389-9195-8636D69E0504}" type="presParOf" srcId="{C8D8CF63-B94F-471B-B686-623AC4E9A435}" destId="{B7BE6D5E-67D4-4A9D-AAEC-3241E6AE0CB2}" srcOrd="2" destOrd="0" presId="urn:microsoft.com/office/officeart/2016/7/layout/RepeatingBendingProcessNew"/>
    <dgm:cxn modelId="{9DABEEDB-B6E7-4856-BD11-63E9112C95B8}" type="presParOf" srcId="{C8D8CF63-B94F-471B-B686-623AC4E9A435}" destId="{132E154C-C98F-46AD-A546-7ECCF22A4D81}" srcOrd="3" destOrd="0" presId="urn:microsoft.com/office/officeart/2016/7/layout/RepeatingBendingProcessNew"/>
    <dgm:cxn modelId="{891830B7-16F2-4F47-8A55-FB4E8405C558}" type="presParOf" srcId="{132E154C-C98F-46AD-A546-7ECCF22A4D81}" destId="{85532934-4AF8-4FE4-B8CE-69610CF77BB6}" srcOrd="0" destOrd="0" presId="urn:microsoft.com/office/officeart/2016/7/layout/RepeatingBendingProcessNew"/>
    <dgm:cxn modelId="{8F77B35B-BF8D-4C87-80BA-7B79157EB173}" type="presParOf" srcId="{C8D8CF63-B94F-471B-B686-623AC4E9A435}" destId="{AB3DB09D-AF8E-40B6-ADE8-CDFCE7AFB1A3}" srcOrd="4" destOrd="0" presId="urn:microsoft.com/office/officeart/2016/7/layout/RepeatingBendingProcessNew"/>
    <dgm:cxn modelId="{2ACF37E6-12D1-4756-98DD-A2B78A735BC2}" type="presParOf" srcId="{C8D8CF63-B94F-471B-B686-623AC4E9A435}" destId="{98ACC50B-1E0B-4895-83FA-9C4C8362C55E}" srcOrd="5" destOrd="0" presId="urn:microsoft.com/office/officeart/2016/7/layout/RepeatingBendingProcessNew"/>
    <dgm:cxn modelId="{A64A7C51-F509-4C53-8DB2-925A82816AB7}" type="presParOf" srcId="{98ACC50B-1E0B-4895-83FA-9C4C8362C55E}" destId="{C03004B6-0757-4BC6-82C4-E1A27BA68C4F}" srcOrd="0" destOrd="0" presId="urn:microsoft.com/office/officeart/2016/7/layout/RepeatingBendingProcessNew"/>
    <dgm:cxn modelId="{A823332A-6587-4692-8D20-7DCF598266B1}" type="presParOf" srcId="{C8D8CF63-B94F-471B-B686-623AC4E9A435}" destId="{378919AF-EA72-4F79-92D9-BD81BFDBA435}" srcOrd="6" destOrd="0" presId="urn:microsoft.com/office/officeart/2016/7/layout/RepeatingBendingProcessNew"/>
    <dgm:cxn modelId="{D91E474B-4532-461A-86E6-652CA177BD53}" type="presParOf" srcId="{C8D8CF63-B94F-471B-B686-623AC4E9A435}" destId="{8EBE541E-5152-4986-A2CE-5DAD8C4178CF}" srcOrd="7" destOrd="0" presId="urn:microsoft.com/office/officeart/2016/7/layout/RepeatingBendingProcessNew"/>
    <dgm:cxn modelId="{96C9F9E9-FFA1-492E-83FF-966038703D12}" type="presParOf" srcId="{8EBE541E-5152-4986-A2CE-5DAD8C4178CF}" destId="{9D18C111-6E64-4408-B75F-CC37111B6721}" srcOrd="0" destOrd="0" presId="urn:microsoft.com/office/officeart/2016/7/layout/RepeatingBendingProcessNew"/>
    <dgm:cxn modelId="{65EE3A38-F5C0-4209-90BE-0A1B68228E24}" type="presParOf" srcId="{C8D8CF63-B94F-471B-B686-623AC4E9A435}" destId="{0C3FBE09-0983-47B6-AE7B-41CEF0A72030}" srcOrd="8" destOrd="0" presId="urn:microsoft.com/office/officeart/2016/7/layout/RepeatingBendingProcessNew"/>
    <dgm:cxn modelId="{59FBAD02-9A00-4BF9-A33E-7D0A55FA18EA}" type="presParOf" srcId="{C8D8CF63-B94F-471B-B686-623AC4E9A435}" destId="{805181D8-5A1B-4742-9510-A32096664647}" srcOrd="9" destOrd="0" presId="urn:microsoft.com/office/officeart/2016/7/layout/RepeatingBendingProcessNew"/>
    <dgm:cxn modelId="{2BB3BC41-6D58-4B2D-A40B-DA38CEB29B07}" type="presParOf" srcId="{805181D8-5A1B-4742-9510-A32096664647}" destId="{A06789DD-4D87-4507-9194-A07A6EDF4C93}" srcOrd="0" destOrd="0" presId="urn:microsoft.com/office/officeart/2016/7/layout/RepeatingBendingProcessNew"/>
    <dgm:cxn modelId="{06BF490F-5D08-4742-A688-E11BD68BD11F}" type="presParOf" srcId="{C8D8CF63-B94F-471B-B686-623AC4E9A435}" destId="{878A45EA-B7F9-4315-B4A8-C3F0C8D0FCB6}" srcOrd="10" destOrd="0" presId="urn:microsoft.com/office/officeart/2016/7/layout/RepeatingBendingProcessNew"/>
    <dgm:cxn modelId="{7689C45E-F0C1-41DE-9A2C-507527126FEA}" type="presParOf" srcId="{C8D8CF63-B94F-471B-B686-623AC4E9A435}" destId="{90E54AAE-7936-4845-A624-4684EE28C3A0}" srcOrd="11" destOrd="0" presId="urn:microsoft.com/office/officeart/2016/7/layout/RepeatingBendingProcessNew"/>
    <dgm:cxn modelId="{1ACC6BB2-8609-4718-933F-40140D3288D1}" type="presParOf" srcId="{90E54AAE-7936-4845-A624-4684EE28C3A0}" destId="{3FA5F4DE-2EC2-42DF-B33D-B6F7045E8C61}" srcOrd="0" destOrd="0" presId="urn:microsoft.com/office/officeart/2016/7/layout/RepeatingBendingProcessNew"/>
    <dgm:cxn modelId="{CAA84418-8E39-40CE-B947-EB2604264BAE}" type="presParOf" srcId="{C8D8CF63-B94F-471B-B686-623AC4E9A435}" destId="{054C17CD-413E-443E-8039-7668320157A9}" srcOrd="12" destOrd="0" presId="urn:microsoft.com/office/officeart/2016/7/layout/RepeatingBendingProcessNew"/>
    <dgm:cxn modelId="{AF08640C-232D-48C3-A1EB-2E4C1748183D}" type="presParOf" srcId="{C8D8CF63-B94F-471B-B686-623AC4E9A435}" destId="{81BE45AB-7A55-404F-AE7B-4A5EBB04C79C}" srcOrd="13" destOrd="0" presId="urn:microsoft.com/office/officeart/2016/7/layout/RepeatingBendingProcessNew"/>
    <dgm:cxn modelId="{D3640A4B-3F54-4A07-99AF-DCBC5B687E3D}" type="presParOf" srcId="{81BE45AB-7A55-404F-AE7B-4A5EBB04C79C}" destId="{EF90A43E-5593-4242-B65E-9292AFA0E551}" srcOrd="0" destOrd="0" presId="urn:microsoft.com/office/officeart/2016/7/layout/RepeatingBendingProcessNew"/>
    <dgm:cxn modelId="{BA596DE9-8CBC-473E-80C9-F301C2A14A5B}" type="presParOf" srcId="{C8D8CF63-B94F-471B-B686-623AC4E9A435}" destId="{8EDEE4A1-3317-4ABA-B143-463C50735F08}" srcOrd="14" destOrd="0" presId="urn:microsoft.com/office/officeart/2016/7/layout/RepeatingBendingProcessNew"/>
    <dgm:cxn modelId="{70FDD141-0366-4E4D-A1A4-E5CFC59226DD}" type="presParOf" srcId="{C8D8CF63-B94F-471B-B686-623AC4E9A435}" destId="{9AA929D2-434C-4748-8AB4-D8E5088C7204}" srcOrd="15" destOrd="0" presId="urn:microsoft.com/office/officeart/2016/7/layout/RepeatingBendingProcessNew"/>
    <dgm:cxn modelId="{D0591A35-E46F-44E0-900D-E87C9AFAD34F}" type="presParOf" srcId="{9AA929D2-434C-4748-8AB4-D8E5088C7204}" destId="{48D3AF08-2B74-4F0D-8357-53FE185E299D}" srcOrd="0" destOrd="0" presId="urn:microsoft.com/office/officeart/2016/7/layout/RepeatingBendingProcessNew"/>
    <dgm:cxn modelId="{0B293B68-E1E5-4082-ADC7-13F415C8BDBA}" type="presParOf" srcId="{C8D8CF63-B94F-471B-B686-623AC4E9A435}" destId="{456D10B0-9889-4CCB-BE20-493ECD02DFD3}" srcOrd="16" destOrd="0" presId="urn:microsoft.com/office/officeart/2016/7/layout/RepeatingBendingProcessNew"/>
    <dgm:cxn modelId="{727F983C-F839-4332-9052-EBAE1CF5AE10}" type="presParOf" srcId="{C8D8CF63-B94F-471B-B686-623AC4E9A435}" destId="{B9C6006C-88E6-4486-965A-9C7CF3E2E1B8}" srcOrd="17" destOrd="0" presId="urn:microsoft.com/office/officeart/2016/7/layout/RepeatingBendingProcessNew"/>
    <dgm:cxn modelId="{DD1E6533-A29C-45A8-B1F3-256D17ECD0EC}" type="presParOf" srcId="{B9C6006C-88E6-4486-965A-9C7CF3E2E1B8}" destId="{75D4FB59-03ED-427B-A0D5-6A0BD576DFFD}" srcOrd="0" destOrd="0" presId="urn:microsoft.com/office/officeart/2016/7/layout/RepeatingBendingProcessNew"/>
    <dgm:cxn modelId="{6D4AA290-50BF-4327-8DD7-B28F851F0603}" type="presParOf" srcId="{C8D8CF63-B94F-471B-B686-623AC4E9A435}" destId="{3C90FBA2-AF1C-47A0-8459-7EDC965DAEDB}" srcOrd="18" destOrd="0" presId="urn:microsoft.com/office/officeart/2016/7/layout/RepeatingBendingProcessNew"/>
    <dgm:cxn modelId="{C1169BA6-E98A-4B0C-9C56-8DC9D13A091F}" type="presParOf" srcId="{C8D8CF63-B94F-471B-B686-623AC4E9A435}" destId="{265BAAC2-6A43-4FDA-81F2-CA3DC731C657}" srcOrd="19" destOrd="0" presId="urn:microsoft.com/office/officeart/2016/7/layout/RepeatingBendingProcessNew"/>
    <dgm:cxn modelId="{E2754969-BD6C-469A-B947-285D21F00A8B}" type="presParOf" srcId="{265BAAC2-6A43-4FDA-81F2-CA3DC731C657}" destId="{CE597D54-4953-4BF8-BA04-03C76C5610E3}" srcOrd="0" destOrd="0" presId="urn:microsoft.com/office/officeart/2016/7/layout/RepeatingBendingProcessNew"/>
    <dgm:cxn modelId="{4140A8D5-5E5F-48F6-9320-279DA5BB4F48}" type="presParOf" srcId="{C8D8CF63-B94F-471B-B686-623AC4E9A435}" destId="{FC91CFAD-B133-4652-A225-F0893BDD88CB}" srcOrd="20" destOrd="0" presId="urn:microsoft.com/office/officeart/2016/7/layout/RepeatingBendingProcessNew"/>
    <dgm:cxn modelId="{12A32CF1-7136-42B6-A57B-A28871C3ABAC}" type="presParOf" srcId="{C8D8CF63-B94F-471B-B686-623AC4E9A435}" destId="{E1297B4E-6862-41E1-B5DE-025C337A63FF}" srcOrd="21" destOrd="0" presId="urn:microsoft.com/office/officeart/2016/7/layout/RepeatingBendingProcessNew"/>
    <dgm:cxn modelId="{81535B30-9FB9-4FC1-84AB-F733A410C48E}" type="presParOf" srcId="{E1297B4E-6862-41E1-B5DE-025C337A63FF}" destId="{8B48D350-DE1C-44E3-A671-5D2E4D8ABB70}" srcOrd="0" destOrd="0" presId="urn:microsoft.com/office/officeart/2016/7/layout/RepeatingBendingProcessNew"/>
    <dgm:cxn modelId="{7F655AD7-ECC8-438F-9C90-3D961975EEAB}" type="presParOf" srcId="{C8D8CF63-B94F-471B-B686-623AC4E9A435}" destId="{75C6A333-5D8F-43AE-82B5-719424640A03}" srcOrd="22" destOrd="0" presId="urn:microsoft.com/office/officeart/2016/7/layout/RepeatingBendingProcessNew"/>
    <dgm:cxn modelId="{E37EBCD6-3BF1-4614-B3D2-BCD6C3E387E5}" type="presParOf" srcId="{C8D8CF63-B94F-471B-B686-623AC4E9A435}" destId="{D1F3E508-601B-402E-B017-0C00A6F9ED0F}" srcOrd="23" destOrd="0" presId="urn:microsoft.com/office/officeart/2016/7/layout/RepeatingBendingProcessNew"/>
    <dgm:cxn modelId="{875EC7D2-9604-488D-836F-5D88AF91F72E}" type="presParOf" srcId="{D1F3E508-601B-402E-B017-0C00A6F9ED0F}" destId="{1A53B46D-9671-411E-9596-472F5CC583EE}" srcOrd="0" destOrd="0" presId="urn:microsoft.com/office/officeart/2016/7/layout/RepeatingBendingProcessNew"/>
    <dgm:cxn modelId="{9B0C1823-87E4-47FD-9FD5-CFEDB5FF7FEA}" type="presParOf" srcId="{C8D8CF63-B94F-471B-B686-623AC4E9A435}" destId="{2DF92990-1768-46CD-B76B-EE79C48017F5}" srcOrd="24"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50766E-FE46-42E1-9516-AA947EDBE78D}">
      <dsp:nvSpPr>
        <dsp:cNvPr id="0" name=""/>
        <dsp:cNvSpPr/>
      </dsp:nvSpPr>
      <dsp:spPr>
        <a:xfrm>
          <a:off x="2267111" y="445996"/>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29900" y="489842"/>
        <a:ext cx="18746" cy="3749"/>
      </dsp:txXfrm>
    </dsp:sp>
    <dsp:sp modelId="{2423FFA3-B525-4DF5-92A9-0F25102686DF}">
      <dsp:nvSpPr>
        <dsp:cNvPr id="0" name=""/>
        <dsp:cNvSpPr/>
      </dsp:nvSpPr>
      <dsp:spPr>
        <a:xfrm>
          <a:off x="638808" y="2685"/>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t>Introduction.</a:t>
          </a:r>
          <a:endParaRPr lang="en-US" sz="1500" kern="1200"/>
        </a:p>
      </dsp:txBody>
      <dsp:txXfrm>
        <a:off x="638808" y="2685"/>
        <a:ext cx="1630103" cy="978062"/>
      </dsp:txXfrm>
    </dsp:sp>
    <dsp:sp modelId="{132E154C-C98F-46AD-A546-7ECCF22A4D81}">
      <dsp:nvSpPr>
        <dsp:cNvPr id="0" name=""/>
        <dsp:cNvSpPr/>
      </dsp:nvSpPr>
      <dsp:spPr>
        <a:xfrm>
          <a:off x="4272139" y="445996"/>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34927" y="489842"/>
        <a:ext cx="18746" cy="3749"/>
      </dsp:txXfrm>
    </dsp:sp>
    <dsp:sp modelId="{B7BE6D5E-67D4-4A9D-AAEC-3241E6AE0CB2}">
      <dsp:nvSpPr>
        <dsp:cNvPr id="0" name=""/>
        <dsp:cNvSpPr/>
      </dsp:nvSpPr>
      <dsp:spPr>
        <a:xfrm>
          <a:off x="2643835" y="2685"/>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t>Commencement </a:t>
          </a:r>
          <a:endParaRPr lang="en-US" sz="1500" kern="1200"/>
        </a:p>
      </dsp:txBody>
      <dsp:txXfrm>
        <a:off x="2643835" y="2685"/>
        <a:ext cx="1630103" cy="978062"/>
      </dsp:txXfrm>
    </dsp:sp>
    <dsp:sp modelId="{98ACC50B-1E0B-4895-83FA-9C4C8362C55E}">
      <dsp:nvSpPr>
        <dsp:cNvPr id="0" name=""/>
        <dsp:cNvSpPr/>
      </dsp:nvSpPr>
      <dsp:spPr>
        <a:xfrm>
          <a:off x="6277166" y="445996"/>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39954" y="489842"/>
        <a:ext cx="18746" cy="3749"/>
      </dsp:txXfrm>
    </dsp:sp>
    <dsp:sp modelId="{AB3DB09D-AF8E-40B6-ADE8-CDFCE7AFB1A3}">
      <dsp:nvSpPr>
        <dsp:cNvPr id="0" name=""/>
        <dsp:cNvSpPr/>
      </dsp:nvSpPr>
      <dsp:spPr>
        <a:xfrm>
          <a:off x="4648862" y="2685"/>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rtl="0">
            <a:lnSpc>
              <a:spcPct val="90000"/>
            </a:lnSpc>
            <a:spcBef>
              <a:spcPct val="0"/>
            </a:spcBef>
            <a:spcAft>
              <a:spcPct val="35000"/>
            </a:spcAft>
            <a:buNone/>
          </a:pPr>
          <a:r>
            <a:rPr lang="fr-FR" sz="1500" kern="1200"/>
            <a:t>Economie Durant la crise</a:t>
          </a:r>
          <a:endParaRPr lang="en-US" sz="1500" kern="1200">
            <a:latin typeface="Aptos Display" panose="02110004020202020204"/>
          </a:endParaRPr>
        </a:p>
      </dsp:txBody>
      <dsp:txXfrm>
        <a:off x="4648862" y="2685"/>
        <a:ext cx="1630103" cy="978062"/>
      </dsp:txXfrm>
    </dsp:sp>
    <dsp:sp modelId="{8EBE541E-5152-4986-A2CE-5DAD8C4178CF}">
      <dsp:nvSpPr>
        <dsp:cNvPr id="0" name=""/>
        <dsp:cNvSpPr/>
      </dsp:nvSpPr>
      <dsp:spPr>
        <a:xfrm>
          <a:off x="8282193" y="445996"/>
          <a:ext cx="344323" cy="91440"/>
        </a:xfrm>
        <a:custGeom>
          <a:avLst/>
          <a:gdLst/>
          <a:ahLst/>
          <a:cxnLst/>
          <a:rect l="0" t="0" r="0" b="0"/>
          <a:pathLst>
            <a:path>
              <a:moveTo>
                <a:pt x="0" y="45720"/>
              </a:moveTo>
              <a:lnTo>
                <a:pt x="162788" y="45719"/>
              </a:lnTo>
            </a:path>
            <a:path>
              <a:moveTo>
                <a:pt x="181534" y="45719"/>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a:p>
          <a:pPr marL="0" lvl="0" indent="0" algn="ctr" defTabSz="222250">
            <a:lnSpc>
              <a:spcPct val="90000"/>
            </a:lnSpc>
            <a:spcBef>
              <a:spcPct val="0"/>
            </a:spcBef>
            <a:spcAft>
              <a:spcPct val="35000"/>
            </a:spcAft>
            <a:buNone/>
          </a:pPr>
          <a:endParaRPr lang="fr-FR" sz="500" kern="1200"/>
        </a:p>
        <a:p>
          <a:pPr marL="0" lvl="0" indent="0" algn="ctr" defTabSz="222250">
            <a:lnSpc>
              <a:spcPct val="90000"/>
            </a:lnSpc>
            <a:spcBef>
              <a:spcPct val="0"/>
            </a:spcBef>
            <a:spcAft>
              <a:spcPct val="35000"/>
            </a:spcAft>
            <a:buNone/>
          </a:pPr>
          <a:endParaRPr lang="fr-CH" sz="500" kern="1200"/>
        </a:p>
      </dsp:txBody>
      <dsp:txXfrm>
        <a:off x="8444982" y="379239"/>
        <a:ext cx="18746" cy="224954"/>
      </dsp:txXfrm>
    </dsp:sp>
    <dsp:sp modelId="{378919AF-EA72-4F79-92D9-BD81BFDBA435}">
      <dsp:nvSpPr>
        <dsp:cNvPr id="0" name=""/>
        <dsp:cNvSpPr/>
      </dsp:nvSpPr>
      <dsp:spPr>
        <a:xfrm>
          <a:off x="6653889" y="2685"/>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rtl="0">
            <a:lnSpc>
              <a:spcPct val="90000"/>
            </a:lnSpc>
            <a:spcBef>
              <a:spcPct val="0"/>
            </a:spcBef>
            <a:spcAft>
              <a:spcPct val="35000"/>
            </a:spcAft>
            <a:buNone/>
          </a:pPr>
          <a:r>
            <a:rPr lang="fr-FR" sz="1500" kern="1200">
              <a:latin typeface="Aptos Display" panose="02110004020202020204"/>
            </a:rPr>
            <a:t>Krash boursier  </a:t>
          </a:r>
          <a:endParaRPr lang="fr-FR" sz="1500" kern="1200"/>
        </a:p>
      </dsp:txBody>
      <dsp:txXfrm>
        <a:off x="6653889" y="2685"/>
        <a:ext cx="1630103" cy="978062"/>
      </dsp:txXfrm>
    </dsp:sp>
    <dsp:sp modelId="{805181D8-5A1B-4742-9510-A32096664647}">
      <dsp:nvSpPr>
        <dsp:cNvPr id="0" name=""/>
        <dsp:cNvSpPr/>
      </dsp:nvSpPr>
      <dsp:spPr>
        <a:xfrm>
          <a:off x="1453860" y="978947"/>
          <a:ext cx="8020108" cy="344323"/>
        </a:xfrm>
        <a:custGeom>
          <a:avLst/>
          <a:gdLst/>
          <a:ahLst/>
          <a:cxnLst/>
          <a:rect l="0" t="0" r="0" b="0"/>
          <a:pathLst>
            <a:path>
              <a:moveTo>
                <a:pt x="8020108" y="0"/>
              </a:moveTo>
              <a:lnTo>
                <a:pt x="8020108" y="189261"/>
              </a:lnTo>
              <a:lnTo>
                <a:pt x="0" y="189261"/>
              </a:lnTo>
              <a:lnTo>
                <a:pt x="0" y="344323"/>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a:p>
          <a:pPr marL="0" lvl="0" indent="0" algn="ctr" defTabSz="222250">
            <a:lnSpc>
              <a:spcPct val="90000"/>
            </a:lnSpc>
            <a:spcBef>
              <a:spcPct val="0"/>
            </a:spcBef>
            <a:spcAft>
              <a:spcPct val="35000"/>
            </a:spcAft>
            <a:buNone/>
          </a:pPr>
          <a:endParaRPr lang="fr-FR" sz="500" kern="1200"/>
        </a:p>
        <a:p>
          <a:pPr marL="0" lvl="0" indent="0" algn="ctr" defTabSz="222250">
            <a:lnSpc>
              <a:spcPct val="90000"/>
            </a:lnSpc>
            <a:spcBef>
              <a:spcPct val="0"/>
            </a:spcBef>
            <a:spcAft>
              <a:spcPct val="35000"/>
            </a:spcAft>
            <a:buNone/>
          </a:pPr>
          <a:endParaRPr lang="fr-CH" sz="500" kern="1200"/>
        </a:p>
      </dsp:txBody>
      <dsp:txXfrm>
        <a:off x="5263192" y="1038632"/>
        <a:ext cx="401443" cy="224954"/>
      </dsp:txXfrm>
    </dsp:sp>
    <dsp:sp modelId="{0C3FBE09-0983-47B6-AE7B-41CEF0A72030}">
      <dsp:nvSpPr>
        <dsp:cNvPr id="0" name=""/>
        <dsp:cNvSpPr/>
      </dsp:nvSpPr>
      <dsp:spPr>
        <a:xfrm>
          <a:off x="8658917" y="2685"/>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rtl="0">
            <a:lnSpc>
              <a:spcPct val="90000"/>
            </a:lnSpc>
            <a:spcBef>
              <a:spcPct val="0"/>
            </a:spcBef>
            <a:spcAft>
              <a:spcPct val="35000"/>
            </a:spcAft>
            <a:buNone/>
          </a:pPr>
          <a:r>
            <a:rPr lang="fr-FR" sz="1500" kern="1200">
              <a:latin typeface="Aptos Display" panose="02110004020202020204"/>
            </a:rPr>
            <a:t>Dow Jones</a:t>
          </a:r>
        </a:p>
      </dsp:txBody>
      <dsp:txXfrm>
        <a:off x="8658917" y="2685"/>
        <a:ext cx="1630103" cy="978062"/>
      </dsp:txXfrm>
    </dsp:sp>
    <dsp:sp modelId="{90E54AAE-7936-4845-A624-4684EE28C3A0}">
      <dsp:nvSpPr>
        <dsp:cNvPr id="0" name=""/>
        <dsp:cNvSpPr/>
      </dsp:nvSpPr>
      <dsp:spPr>
        <a:xfrm>
          <a:off x="2267111" y="1798982"/>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29900" y="1842827"/>
        <a:ext cx="18746" cy="3749"/>
      </dsp:txXfrm>
    </dsp:sp>
    <dsp:sp modelId="{878A45EA-B7F9-4315-B4A8-C3F0C8D0FCB6}">
      <dsp:nvSpPr>
        <dsp:cNvPr id="0" name=""/>
        <dsp:cNvSpPr/>
      </dsp:nvSpPr>
      <dsp:spPr>
        <a:xfrm>
          <a:off x="638808" y="1355671"/>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t>Vie pendant la crise </a:t>
          </a:r>
          <a:endParaRPr lang="en-US" sz="1500" kern="1200"/>
        </a:p>
      </dsp:txBody>
      <dsp:txXfrm>
        <a:off x="638808" y="1355671"/>
        <a:ext cx="1630103" cy="978062"/>
      </dsp:txXfrm>
    </dsp:sp>
    <dsp:sp modelId="{81BE45AB-7A55-404F-AE7B-4A5EBB04C79C}">
      <dsp:nvSpPr>
        <dsp:cNvPr id="0" name=""/>
        <dsp:cNvSpPr/>
      </dsp:nvSpPr>
      <dsp:spPr>
        <a:xfrm>
          <a:off x="4272139" y="1798982"/>
          <a:ext cx="344323" cy="91440"/>
        </a:xfrm>
        <a:custGeom>
          <a:avLst/>
          <a:gdLst/>
          <a:ahLst/>
          <a:cxnLst/>
          <a:rect l="0" t="0" r="0" b="0"/>
          <a:pathLst>
            <a:path>
              <a:moveTo>
                <a:pt x="0" y="45720"/>
              </a:moveTo>
              <a:lnTo>
                <a:pt x="162788" y="45720"/>
              </a:lnTo>
            </a:path>
            <a:path>
              <a:moveTo>
                <a:pt x="181534"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a:p>
          <a:pPr marL="0" lvl="0" indent="0" algn="ctr" defTabSz="222250">
            <a:lnSpc>
              <a:spcPct val="90000"/>
            </a:lnSpc>
            <a:spcBef>
              <a:spcPct val="0"/>
            </a:spcBef>
            <a:spcAft>
              <a:spcPct val="35000"/>
            </a:spcAft>
            <a:buNone/>
          </a:pPr>
          <a:endParaRPr lang="fr-FR" sz="500" kern="1200"/>
        </a:p>
        <a:p>
          <a:pPr marL="0" lvl="0" indent="0" algn="ctr" defTabSz="222250">
            <a:lnSpc>
              <a:spcPct val="90000"/>
            </a:lnSpc>
            <a:spcBef>
              <a:spcPct val="0"/>
            </a:spcBef>
            <a:spcAft>
              <a:spcPct val="35000"/>
            </a:spcAft>
            <a:buNone/>
          </a:pPr>
          <a:endParaRPr lang="fr-CH" sz="500" kern="1200"/>
        </a:p>
      </dsp:txBody>
      <dsp:txXfrm>
        <a:off x="4434927" y="1732225"/>
        <a:ext cx="18746" cy="224954"/>
      </dsp:txXfrm>
    </dsp:sp>
    <dsp:sp modelId="{054C17CD-413E-443E-8039-7668320157A9}">
      <dsp:nvSpPr>
        <dsp:cNvPr id="0" name=""/>
        <dsp:cNvSpPr/>
      </dsp:nvSpPr>
      <dsp:spPr>
        <a:xfrm>
          <a:off x="2643835" y="1355671"/>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rtl="0">
            <a:lnSpc>
              <a:spcPct val="90000"/>
            </a:lnSpc>
            <a:spcBef>
              <a:spcPct val="0"/>
            </a:spcBef>
            <a:spcAft>
              <a:spcPct val="35000"/>
            </a:spcAft>
            <a:buNone/>
          </a:pPr>
          <a:r>
            <a:rPr lang="fr-FR" sz="1500" kern="1200">
              <a:latin typeface="Aptos Display" panose="02110004020202020204"/>
            </a:rPr>
            <a:t>Témoignage d'un citoyen ayant vécu pendant la crise</a:t>
          </a:r>
        </a:p>
      </dsp:txBody>
      <dsp:txXfrm>
        <a:off x="2643835" y="1355671"/>
        <a:ext cx="1630103" cy="978062"/>
      </dsp:txXfrm>
    </dsp:sp>
    <dsp:sp modelId="{9AA929D2-434C-4748-8AB4-D8E5088C7204}">
      <dsp:nvSpPr>
        <dsp:cNvPr id="0" name=""/>
        <dsp:cNvSpPr/>
      </dsp:nvSpPr>
      <dsp:spPr>
        <a:xfrm>
          <a:off x="6277166" y="1798982"/>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6439954" y="1842827"/>
        <a:ext cx="18746" cy="3749"/>
      </dsp:txXfrm>
    </dsp:sp>
    <dsp:sp modelId="{8EDEE4A1-3317-4ABA-B143-463C50735F08}">
      <dsp:nvSpPr>
        <dsp:cNvPr id="0" name=""/>
        <dsp:cNvSpPr/>
      </dsp:nvSpPr>
      <dsp:spPr>
        <a:xfrm>
          <a:off x="4648862" y="1355671"/>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latin typeface="Aptos Display" panose="02110004020202020204"/>
            </a:rPr>
            <a:t>Conséquences</a:t>
          </a:r>
          <a:r>
            <a:rPr lang="fr-FR" sz="1500" kern="1200"/>
            <a:t> sur l'industrie </a:t>
          </a:r>
          <a:endParaRPr lang="en-US" sz="1500" kern="1200"/>
        </a:p>
      </dsp:txBody>
      <dsp:txXfrm>
        <a:off x="4648862" y="1355671"/>
        <a:ext cx="1630103" cy="978062"/>
      </dsp:txXfrm>
    </dsp:sp>
    <dsp:sp modelId="{B9C6006C-88E6-4486-965A-9C7CF3E2E1B8}">
      <dsp:nvSpPr>
        <dsp:cNvPr id="0" name=""/>
        <dsp:cNvSpPr/>
      </dsp:nvSpPr>
      <dsp:spPr>
        <a:xfrm>
          <a:off x="8282193" y="1798982"/>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8444982" y="1842827"/>
        <a:ext cx="18746" cy="3749"/>
      </dsp:txXfrm>
    </dsp:sp>
    <dsp:sp modelId="{456D10B0-9889-4CCB-BE20-493ECD02DFD3}">
      <dsp:nvSpPr>
        <dsp:cNvPr id="0" name=""/>
        <dsp:cNvSpPr/>
      </dsp:nvSpPr>
      <dsp:spPr>
        <a:xfrm>
          <a:off x="6653889" y="1355671"/>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latin typeface="Aptos Display" panose="02110004020202020204"/>
            </a:rPr>
            <a:t>Conséquences</a:t>
          </a:r>
          <a:r>
            <a:rPr lang="fr-FR" sz="1500" kern="1200"/>
            <a:t> sur la politique </a:t>
          </a:r>
          <a:endParaRPr lang="en-US" sz="1500" kern="1200"/>
        </a:p>
      </dsp:txBody>
      <dsp:txXfrm>
        <a:off x="6653889" y="1355671"/>
        <a:ext cx="1630103" cy="978062"/>
      </dsp:txXfrm>
    </dsp:sp>
    <dsp:sp modelId="{265BAAC2-6A43-4FDA-81F2-CA3DC731C657}">
      <dsp:nvSpPr>
        <dsp:cNvPr id="0" name=""/>
        <dsp:cNvSpPr/>
      </dsp:nvSpPr>
      <dsp:spPr>
        <a:xfrm>
          <a:off x="1453860" y="2331933"/>
          <a:ext cx="8020108" cy="344323"/>
        </a:xfrm>
        <a:custGeom>
          <a:avLst/>
          <a:gdLst/>
          <a:ahLst/>
          <a:cxnLst/>
          <a:rect l="0" t="0" r="0" b="0"/>
          <a:pathLst>
            <a:path>
              <a:moveTo>
                <a:pt x="8020108" y="0"/>
              </a:moveTo>
              <a:lnTo>
                <a:pt x="8020108" y="189261"/>
              </a:lnTo>
              <a:lnTo>
                <a:pt x="0" y="189261"/>
              </a:lnTo>
              <a:lnTo>
                <a:pt x="0" y="344323"/>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63192" y="2502220"/>
        <a:ext cx="401443" cy="3749"/>
      </dsp:txXfrm>
    </dsp:sp>
    <dsp:sp modelId="{3C90FBA2-AF1C-47A0-8459-7EDC965DAEDB}">
      <dsp:nvSpPr>
        <dsp:cNvPr id="0" name=""/>
        <dsp:cNvSpPr/>
      </dsp:nvSpPr>
      <dsp:spPr>
        <a:xfrm>
          <a:off x="8658917" y="1355671"/>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latin typeface="Aptos Display" panose="02110004020202020204"/>
            </a:rPr>
            <a:t>Conséquences</a:t>
          </a:r>
          <a:r>
            <a:rPr lang="fr-FR" sz="1500" kern="1200"/>
            <a:t> sur la vie sociale </a:t>
          </a:r>
          <a:endParaRPr lang="en-US" sz="1500" kern="1200"/>
        </a:p>
      </dsp:txBody>
      <dsp:txXfrm>
        <a:off x="8658917" y="1355671"/>
        <a:ext cx="1630103" cy="978062"/>
      </dsp:txXfrm>
    </dsp:sp>
    <dsp:sp modelId="{E1297B4E-6862-41E1-B5DE-025C337A63FF}">
      <dsp:nvSpPr>
        <dsp:cNvPr id="0" name=""/>
        <dsp:cNvSpPr/>
      </dsp:nvSpPr>
      <dsp:spPr>
        <a:xfrm>
          <a:off x="2267111" y="3151968"/>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29900" y="3195813"/>
        <a:ext cx="18746" cy="3749"/>
      </dsp:txXfrm>
    </dsp:sp>
    <dsp:sp modelId="{FC91CFAD-B133-4652-A225-F0893BDD88CB}">
      <dsp:nvSpPr>
        <dsp:cNvPr id="0" name=""/>
        <dsp:cNvSpPr/>
      </dsp:nvSpPr>
      <dsp:spPr>
        <a:xfrm>
          <a:off x="638808" y="2708657"/>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t>Résolution de la crise</a:t>
          </a:r>
          <a:endParaRPr lang="en-US" sz="1500" kern="1200"/>
        </a:p>
      </dsp:txBody>
      <dsp:txXfrm>
        <a:off x="638808" y="2708657"/>
        <a:ext cx="1630103" cy="978062"/>
      </dsp:txXfrm>
    </dsp:sp>
    <dsp:sp modelId="{D1F3E508-601B-402E-B017-0C00A6F9ED0F}">
      <dsp:nvSpPr>
        <dsp:cNvPr id="0" name=""/>
        <dsp:cNvSpPr/>
      </dsp:nvSpPr>
      <dsp:spPr>
        <a:xfrm>
          <a:off x="4272139" y="3151968"/>
          <a:ext cx="344323" cy="91440"/>
        </a:xfrm>
        <a:custGeom>
          <a:avLst/>
          <a:gdLst/>
          <a:ahLst/>
          <a:cxnLst/>
          <a:rect l="0" t="0" r="0" b="0"/>
          <a:pathLst>
            <a:path>
              <a:moveTo>
                <a:pt x="0" y="45720"/>
              </a:moveTo>
              <a:lnTo>
                <a:pt x="344323" y="45720"/>
              </a:lnTo>
            </a:path>
          </a:pathLst>
        </a:custGeom>
        <a:noFill/>
        <a:ln w="1270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434927" y="3195813"/>
        <a:ext cx="18746" cy="3749"/>
      </dsp:txXfrm>
    </dsp:sp>
    <dsp:sp modelId="{75C6A333-5D8F-43AE-82B5-719424640A03}">
      <dsp:nvSpPr>
        <dsp:cNvPr id="0" name=""/>
        <dsp:cNvSpPr/>
      </dsp:nvSpPr>
      <dsp:spPr>
        <a:xfrm>
          <a:off x="2643835" y="2708657"/>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latin typeface="Aptos Display" panose="02110004020202020204"/>
            </a:rPr>
            <a:t>Conséquences</a:t>
          </a:r>
          <a:r>
            <a:rPr lang="fr-FR" sz="1500" kern="1200"/>
            <a:t> futures</a:t>
          </a:r>
          <a:endParaRPr lang="en-US" sz="1500" kern="1200"/>
        </a:p>
      </dsp:txBody>
      <dsp:txXfrm>
        <a:off x="2643835" y="2708657"/>
        <a:ext cx="1630103" cy="978062"/>
      </dsp:txXfrm>
    </dsp:sp>
    <dsp:sp modelId="{2DF92990-1768-46CD-B76B-EE79C48017F5}">
      <dsp:nvSpPr>
        <dsp:cNvPr id="0" name=""/>
        <dsp:cNvSpPr/>
      </dsp:nvSpPr>
      <dsp:spPr>
        <a:xfrm>
          <a:off x="4648862" y="2708657"/>
          <a:ext cx="1630103" cy="97806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9876" tIns="83844" rIns="79876" bIns="83844" numCol="1" spcCol="1270" anchor="ctr" anchorCtr="0">
          <a:noAutofit/>
        </a:bodyPr>
        <a:lstStyle/>
        <a:p>
          <a:pPr marL="0" lvl="0" indent="0" algn="ctr" defTabSz="666750">
            <a:lnSpc>
              <a:spcPct val="90000"/>
            </a:lnSpc>
            <a:spcBef>
              <a:spcPct val="0"/>
            </a:spcBef>
            <a:spcAft>
              <a:spcPct val="35000"/>
            </a:spcAft>
            <a:buNone/>
          </a:pPr>
          <a:r>
            <a:rPr lang="fr-FR" sz="1500" kern="1200">
              <a:latin typeface="Aptos Display" panose="02110004020202020204"/>
            </a:rPr>
            <a:t>Conclusion</a:t>
          </a:r>
        </a:p>
      </dsp:txBody>
      <dsp:txXfrm>
        <a:off x="4648862" y="2708657"/>
        <a:ext cx="1630103" cy="978062"/>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D4B0FD-7E85-4F91-9EC9-765202D339D6}" type="datetimeFigureOut">
              <a:t>21/04/2026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0C99DF-FA69-4376-A115-73FB7BDA8DA5}" type="slidenum">
              <a:t>‹N°›</a:t>
            </a:fld>
            <a:endParaRPr lang="en-US"/>
          </a:p>
        </p:txBody>
      </p:sp>
    </p:spTree>
    <p:extLst>
      <p:ext uri="{BB962C8B-B14F-4D97-AF65-F5344CB8AC3E}">
        <p14:creationId xmlns:p14="http://schemas.microsoft.com/office/powerpoint/2010/main" val="2063511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D0C99DF-FA69-4376-A115-73FB7BDA8DA5}" type="slidenum">
              <a:t>6</a:t>
            </a:fld>
            <a:endParaRPr lang="en-US"/>
          </a:p>
        </p:txBody>
      </p:sp>
    </p:spTree>
    <p:extLst>
      <p:ext uri="{BB962C8B-B14F-4D97-AF65-F5344CB8AC3E}">
        <p14:creationId xmlns:p14="http://schemas.microsoft.com/office/powerpoint/2010/main" val="1762576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C7E9A7-3779-1C0F-05EF-4145E774AD9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C8559E6F-56A1-EC93-4997-4AEA538534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CDB73109-83F6-44C2-BC9E-56A4E9D5244D}"/>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6832754F-EFE8-5897-64B8-A0093A9511A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2BCB75BA-034B-F431-1252-E7410FAED382}"/>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228952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EDB261-A472-57A0-925B-FF1BAE3ADA49}"/>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F49C8CAE-365D-C878-98E5-F7C00A3A8520}"/>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44BBCD5B-2759-3C5B-F919-777B2F5E8CBE}"/>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F7E4DB72-CD9C-B802-BB26-2CB6BD3AAA4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FF0F7E7-8CF2-ECBA-788F-CCBD521EB61B}"/>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922694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5BC9BF2-0F23-8076-BA4F-821E7E35F870}"/>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FA544DF6-CADA-045C-418E-A6FC8E103FDD}"/>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FBDCEAE6-93E1-8F73-089A-ADA185EF9391}"/>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86EB2EA0-1835-D4DF-52C6-1872382D9E34}"/>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340530EB-571F-14EF-BD3B-3EA49A6E550E}"/>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2093272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D3641B-E6B0-F22F-1367-BB9ABEB416D2}"/>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D223C89-F9C5-BD2F-AFCB-D35BB33546E6}"/>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2C18C2A9-5A0E-DF36-6055-34864094F60C}"/>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B2C68C06-38A6-6164-7012-444A8D9B49CC}"/>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874C74B8-09BC-8918-7E24-561872784741}"/>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3387403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6762F4-FE4A-C29B-6D9D-0A1D98A6BAB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2D67BA0B-8C51-089B-1C48-080C79E1125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799DA5B-ED8A-71A6-2D80-D37846150C8F}"/>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41F47D80-2193-0100-DBC8-50ACB13583B6}"/>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413F6C7-C174-F4B3-AE42-8A9C663C996B}"/>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438147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B0C892-FF6B-F8EE-6554-76493F14F1D9}"/>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CBB8428D-0FE1-AB5C-6F37-872511936E3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C67E77C0-B3C7-932D-3F89-CB5F385F10D2}"/>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D8B2538D-E52E-B3B2-D3B1-98345D74FCCC}"/>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6" name="Espace réservé du pied de page 5">
            <a:extLst>
              <a:ext uri="{FF2B5EF4-FFF2-40B4-BE49-F238E27FC236}">
                <a16:creationId xmlns:a16="http://schemas.microsoft.com/office/drawing/2014/main" id="{AF9B8FF6-2F35-CF12-D61A-0D51B50D9EB2}"/>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3447E231-4A6A-AC99-9230-77E8B692FEFE}"/>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1412637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A4400D-21B8-0B1D-4CF0-488885DE826B}"/>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A8A81A03-A88E-8A1D-203A-A8817C4005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6153F3-3CB8-0057-D389-26E77914396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983E5E8A-18B7-FA54-E17E-54211FBCE8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768EB420-4F8E-56A7-E4C2-CC3A3DB853EC}"/>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1F88F28F-D3CB-4EAF-7A49-4673F0487EB3}"/>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8" name="Espace réservé du pied de page 7">
            <a:extLst>
              <a:ext uri="{FF2B5EF4-FFF2-40B4-BE49-F238E27FC236}">
                <a16:creationId xmlns:a16="http://schemas.microsoft.com/office/drawing/2014/main" id="{8A63694C-0B98-32E9-7D64-4D8EC2350360}"/>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A925080D-D0A9-F45C-1E54-B6875D997C88}"/>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1589560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E0DCA7-8C32-F138-576C-402BE568E679}"/>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9FDBF975-7F67-3A3E-C3EB-E5D370E27031}"/>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4" name="Espace réservé du pied de page 3">
            <a:extLst>
              <a:ext uri="{FF2B5EF4-FFF2-40B4-BE49-F238E27FC236}">
                <a16:creationId xmlns:a16="http://schemas.microsoft.com/office/drawing/2014/main" id="{370DC189-B337-EA62-6549-2C7B51E178C3}"/>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F776DFC0-158A-CDA4-E7E8-8C0467C351C7}"/>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40934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81BC55A5-5589-487C-EEB3-DD537922C4D1}"/>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3" name="Espace réservé du pied de page 2">
            <a:extLst>
              <a:ext uri="{FF2B5EF4-FFF2-40B4-BE49-F238E27FC236}">
                <a16:creationId xmlns:a16="http://schemas.microsoft.com/office/drawing/2014/main" id="{57AA46DE-4C4E-BC08-AA4E-55343A242DE0}"/>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2A11E7F6-D9DF-37DD-BB7C-16FED6A01003}"/>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592432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88DB6-ADA6-31A0-3FC3-14B9ECA0278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A791B43A-3DC3-1C65-8EB0-259C00D6D8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BB4FFAB0-9A73-D346-854A-8DB4CBDC5A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FA3820E-2805-37E0-14A8-E73B15BFB941}"/>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6" name="Espace réservé du pied de page 5">
            <a:extLst>
              <a:ext uri="{FF2B5EF4-FFF2-40B4-BE49-F238E27FC236}">
                <a16:creationId xmlns:a16="http://schemas.microsoft.com/office/drawing/2014/main" id="{F3043415-5253-4688-8D8C-4D8E8F83BD59}"/>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348EECEC-0AFD-D500-F533-2658D8368A8F}"/>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1750769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E37D93E-82D4-DA94-54AC-C16E10EF6EB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D9818973-A74B-815C-A210-80AFFE5EEC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E505BA37-FB4A-C862-4D20-C824B648ED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BC92A9-A962-6FDD-0E1A-6698CFE8CBE1}"/>
              </a:ext>
            </a:extLst>
          </p:cNvPr>
          <p:cNvSpPr>
            <a:spLocks noGrp="1"/>
          </p:cNvSpPr>
          <p:nvPr>
            <p:ph type="dt" sz="half" idx="10"/>
          </p:nvPr>
        </p:nvSpPr>
        <p:spPr/>
        <p:txBody>
          <a:bodyPr/>
          <a:lstStyle/>
          <a:p>
            <a:fld id="{842903EF-D329-448F-B387-D4C138A506F0}" type="datetimeFigureOut">
              <a:rPr lang="fr-CH" smtClean="0"/>
              <a:t>21.04.2026</a:t>
            </a:fld>
            <a:endParaRPr lang="fr-CH"/>
          </a:p>
        </p:txBody>
      </p:sp>
      <p:sp>
        <p:nvSpPr>
          <p:cNvPr id="6" name="Espace réservé du pied de page 5">
            <a:extLst>
              <a:ext uri="{FF2B5EF4-FFF2-40B4-BE49-F238E27FC236}">
                <a16:creationId xmlns:a16="http://schemas.microsoft.com/office/drawing/2014/main" id="{AD14659E-98F3-4F7C-5CCB-52FCB38528DF}"/>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D9EA073A-CB12-E9FC-BF65-9282FF483973}"/>
              </a:ext>
            </a:extLst>
          </p:cNvPr>
          <p:cNvSpPr>
            <a:spLocks noGrp="1"/>
          </p:cNvSpPr>
          <p:nvPr>
            <p:ph type="sldNum" sz="quarter" idx="12"/>
          </p:nvPr>
        </p:nvSpPr>
        <p:spPr/>
        <p:txBody>
          <a:bodyPr/>
          <a:lstStyle/>
          <a:p>
            <a:fld id="{54841FF9-BD55-49AD-AAE1-9D84E39E595E}" type="slidenum">
              <a:rPr lang="fr-CH" smtClean="0"/>
              <a:t>‹N°›</a:t>
            </a:fld>
            <a:endParaRPr lang="fr-CH"/>
          </a:p>
        </p:txBody>
      </p:sp>
    </p:spTree>
    <p:extLst>
      <p:ext uri="{BB962C8B-B14F-4D97-AF65-F5344CB8AC3E}">
        <p14:creationId xmlns:p14="http://schemas.microsoft.com/office/powerpoint/2010/main" val="3065918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ECA2AB0-FC76-543A-E9D6-BD128CDEA6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F815483C-D574-4B61-3AE0-47802A0074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9F91586A-ACE2-4AFA-1643-091EEF4861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2903EF-D329-448F-B387-D4C138A506F0}" type="datetimeFigureOut">
              <a:rPr lang="fr-CH" smtClean="0"/>
              <a:t>21.04.2026</a:t>
            </a:fld>
            <a:endParaRPr lang="fr-CH"/>
          </a:p>
        </p:txBody>
      </p:sp>
      <p:sp>
        <p:nvSpPr>
          <p:cNvPr id="5" name="Espace réservé du pied de page 4">
            <a:extLst>
              <a:ext uri="{FF2B5EF4-FFF2-40B4-BE49-F238E27FC236}">
                <a16:creationId xmlns:a16="http://schemas.microsoft.com/office/drawing/2014/main" id="{47818091-5751-C8E5-6928-F5BAB1C47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04A5BEC9-D455-1567-219A-330B2AE5F5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841FF9-BD55-49AD-AAE1-9D84E39E595E}" type="slidenum">
              <a:rPr lang="fr-CH" smtClean="0"/>
              <a:t>‹N°›</a:t>
            </a:fld>
            <a:endParaRPr lang="fr-CH"/>
          </a:p>
        </p:txBody>
      </p:sp>
    </p:spTree>
    <p:extLst>
      <p:ext uri="{BB962C8B-B14F-4D97-AF65-F5344CB8AC3E}">
        <p14:creationId xmlns:p14="http://schemas.microsoft.com/office/powerpoint/2010/main" val="1796498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hyperlink" Target="https://www.novethic.fr/lexique/detail/dow-jones.html"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https://www.lafinancepourtous.com/juniors/lyceens/les-crises/la-crise-de-1929/" TargetMode="External"/><Relationship Id="rId5" Type="http://schemas.openxmlformats.org/officeDocument/2006/relationships/hyperlink" Target="https://umvie.com" TargetMode="External"/><Relationship Id="rId4" Type="http://schemas.openxmlformats.org/officeDocument/2006/relationships/hyperlink" Target="https://www.macrotrends.net/2484/dow-jones-crash-1929-bear-market"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www.bing.com/ck/a?!&amp;&amp;p=08729c4d61ae86ad5a1a759f8ba72d46698f23e8e170b6f866c335edcb7e8ff5JmltdHM9MTc3NDMxMDQwMA&amp;ptn=3&amp;ver=2&amp;hsh=4&amp;fclid=27259356-8d02-6fdb-305c-844b8cb86e55&amp;u=a1L2NvcGlsb3RzZWFyY2g_cT1sYStjcmlzZStkZSsxOTI5K3IlYzMlYTlzdW0lYzMlYTkmZm9ybT1DU0JSQU5E&amp;ntb=1"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a:p>
        </p:txBody>
      </p:sp>
      <p:pic>
        <p:nvPicPr>
          <p:cNvPr id="4" name="Image 3" descr="La crise de 1929 aux États-Unis : épisode du podcast Les États-Unis : des  Amérindiens à Obama | France Inter">
            <a:extLst>
              <a:ext uri="{FF2B5EF4-FFF2-40B4-BE49-F238E27FC236}">
                <a16:creationId xmlns:a16="http://schemas.microsoft.com/office/drawing/2014/main" id="{F764AABE-687F-683A-936F-EF0C2DA58B99}"/>
              </a:ext>
            </a:extLst>
          </p:cNvPr>
          <p:cNvPicPr>
            <a:picLocks noChangeAspect="1"/>
          </p:cNvPicPr>
          <p:nvPr/>
        </p:nvPicPr>
        <p:blipFill>
          <a:blip r:embed="rId2">
            <a:alphaModFix amt="50000"/>
          </a:blip>
          <a:srcRect t="881"/>
          <a:stretch>
            <a:fillRect/>
          </a:stretch>
        </p:blipFill>
        <p:spPr>
          <a:xfrm>
            <a:off x="20" y="1"/>
            <a:ext cx="12191980" cy="6857999"/>
          </a:xfrm>
          <a:prstGeom prst="rect">
            <a:avLst/>
          </a:prstGeom>
        </p:spPr>
      </p:pic>
      <p:sp>
        <p:nvSpPr>
          <p:cNvPr id="2" name="Titre 1">
            <a:extLst>
              <a:ext uri="{FF2B5EF4-FFF2-40B4-BE49-F238E27FC236}">
                <a16:creationId xmlns:a16="http://schemas.microsoft.com/office/drawing/2014/main" id="{FA53E9E5-3A3E-C2AB-1EFB-C827BC1627BB}"/>
              </a:ext>
            </a:extLst>
          </p:cNvPr>
          <p:cNvSpPr>
            <a:spLocks noGrp="1"/>
          </p:cNvSpPr>
          <p:nvPr>
            <p:ph type="ctrTitle"/>
          </p:nvPr>
        </p:nvSpPr>
        <p:spPr>
          <a:xfrm>
            <a:off x="1524000" y="1122362"/>
            <a:ext cx="9144000" cy="2900518"/>
          </a:xfrm>
        </p:spPr>
        <p:txBody>
          <a:bodyPr>
            <a:normAutofit/>
          </a:bodyPr>
          <a:lstStyle/>
          <a:p>
            <a:r>
              <a:rPr lang="fr-FR" noProof="0">
                <a:solidFill>
                  <a:srgbClr val="FFFFFF"/>
                </a:solidFill>
              </a:rPr>
              <a:t>La Crise de 1929</a:t>
            </a:r>
          </a:p>
        </p:txBody>
      </p:sp>
      <p:sp>
        <p:nvSpPr>
          <p:cNvPr id="3" name="Sous-titre 2">
            <a:extLst>
              <a:ext uri="{FF2B5EF4-FFF2-40B4-BE49-F238E27FC236}">
                <a16:creationId xmlns:a16="http://schemas.microsoft.com/office/drawing/2014/main" id="{46351AAD-9B60-B8F8-0334-0DD633430A26}"/>
              </a:ext>
            </a:extLst>
          </p:cNvPr>
          <p:cNvSpPr>
            <a:spLocks noGrp="1"/>
          </p:cNvSpPr>
          <p:nvPr>
            <p:ph type="subTitle" idx="1"/>
          </p:nvPr>
        </p:nvSpPr>
        <p:spPr>
          <a:xfrm>
            <a:off x="1524000" y="4159404"/>
            <a:ext cx="9144000" cy="1098395"/>
          </a:xfrm>
        </p:spPr>
        <p:txBody>
          <a:bodyPr>
            <a:normAutofit/>
          </a:bodyPr>
          <a:lstStyle/>
          <a:p>
            <a:r>
              <a:rPr lang="fr-FR" noProof="0">
                <a:solidFill>
                  <a:srgbClr val="FFFFFF"/>
                </a:solidFill>
                <a:latin typeface="Arial" panose="020B0604020202020204" pitchFamily="34" charset="0"/>
                <a:cs typeface="Arial" panose="020B0604020202020204" pitchFamily="34" charset="0"/>
              </a:rPr>
              <a:t>De Jusselme </a:t>
            </a:r>
            <a:r>
              <a:rPr lang="fr-FR" noProof="0" err="1">
                <a:solidFill>
                  <a:srgbClr val="FFFFFF"/>
                </a:solidFill>
                <a:latin typeface="Arial" panose="020B0604020202020204" pitchFamily="34" charset="0"/>
                <a:cs typeface="Arial" panose="020B0604020202020204" pitchFamily="34" charset="0"/>
              </a:rPr>
              <a:t>leon</a:t>
            </a:r>
            <a:r>
              <a:rPr lang="fr-FR" noProof="0">
                <a:solidFill>
                  <a:srgbClr val="FFFFFF"/>
                </a:solidFill>
                <a:latin typeface="Arial" panose="020B0604020202020204" pitchFamily="34" charset="0"/>
                <a:cs typeface="Arial" panose="020B0604020202020204" pitchFamily="34" charset="0"/>
              </a:rPr>
              <a:t>, Bourqui Arnaud, </a:t>
            </a:r>
            <a:r>
              <a:rPr lang="fr-FR" noProof="0" err="1">
                <a:solidFill>
                  <a:srgbClr val="FFFFFF"/>
                </a:solidFill>
                <a:latin typeface="Arial" panose="020B0604020202020204" pitchFamily="34" charset="0"/>
                <a:cs typeface="Arial" panose="020B0604020202020204" pitchFamily="34" charset="0"/>
              </a:rPr>
              <a:t>Peyter</a:t>
            </a:r>
            <a:r>
              <a:rPr lang="fr-FR" noProof="0">
                <a:solidFill>
                  <a:srgbClr val="FFFFFF"/>
                </a:solidFill>
                <a:latin typeface="Arial" panose="020B0604020202020204" pitchFamily="34" charset="0"/>
                <a:cs typeface="Arial" panose="020B0604020202020204" pitchFamily="34" charset="0"/>
              </a:rPr>
              <a:t> Maxime</a:t>
            </a:r>
          </a:p>
        </p:txBody>
      </p:sp>
    </p:spTree>
    <p:extLst>
      <p:ext uri="{BB962C8B-B14F-4D97-AF65-F5344CB8AC3E}">
        <p14:creationId xmlns:p14="http://schemas.microsoft.com/office/powerpoint/2010/main" val="3909805592"/>
      </p:ext>
    </p:extLst>
  </p:cSld>
  <p:clrMapOvr>
    <a:overrideClrMapping bg1="dk1" tx1="lt1" bg2="dk2" tx2="lt2" accent1="accent1" accent2="accent2" accent3="accent3" accent4="accent4" accent5="accent5" accent6="accent6" hlink="hlink" folHlink="folHlink"/>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Thème 1- &quot;La crise de 1929 et ses conséquences&quot; - Clio Lycée">
            <a:extLst>
              <a:ext uri="{FF2B5EF4-FFF2-40B4-BE49-F238E27FC236}">
                <a16:creationId xmlns:a16="http://schemas.microsoft.com/office/drawing/2014/main" id="{9C152C14-0B44-7338-AEE7-1A378F92E448}"/>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0000"/>
                    </a14:imgEffect>
                  </a14:imgLayer>
                </a14:imgProps>
              </a:ext>
            </a:extLst>
          </a:blip>
          <a:stretch>
            <a:fillRect/>
          </a:stretch>
        </p:blipFill>
        <p:spPr>
          <a:xfrm>
            <a:off x="-771" y="-70492"/>
            <a:ext cx="12195856" cy="6925935"/>
          </a:xfrm>
          <a:prstGeom prst="rect">
            <a:avLst/>
          </a:prstGeom>
        </p:spPr>
      </p:pic>
      <p:sp>
        <p:nvSpPr>
          <p:cNvPr id="2" name="Titre 1">
            <a:extLst>
              <a:ext uri="{FF2B5EF4-FFF2-40B4-BE49-F238E27FC236}">
                <a16:creationId xmlns:a16="http://schemas.microsoft.com/office/drawing/2014/main" id="{F7A2B222-197B-EFC7-877D-F80D87144499}"/>
              </a:ext>
            </a:extLst>
          </p:cNvPr>
          <p:cNvSpPr>
            <a:spLocks noGrp="1"/>
          </p:cNvSpPr>
          <p:nvPr>
            <p:ph type="title"/>
          </p:nvPr>
        </p:nvSpPr>
        <p:spPr/>
        <p:txBody>
          <a:bodyPr/>
          <a:lstStyle/>
          <a:p>
            <a:r>
              <a:rPr lang="fr-FR">
                <a:solidFill>
                  <a:schemeClr val="bg1"/>
                </a:solidFill>
              </a:rPr>
              <a:t>Conséquences</a:t>
            </a:r>
            <a:r>
              <a:rPr lang="fr-FR" noProof="0">
                <a:solidFill>
                  <a:schemeClr val="bg1"/>
                </a:solidFill>
              </a:rPr>
              <a:t> sur la vie </a:t>
            </a:r>
            <a:r>
              <a:rPr lang="fr-FR">
                <a:solidFill>
                  <a:schemeClr val="bg1"/>
                </a:solidFill>
              </a:rPr>
              <a:t>sociale</a:t>
            </a:r>
            <a:br>
              <a:rPr lang="fr-FR" noProof="0" dirty="0"/>
            </a:br>
            <a:endParaRPr lang="fr-FR" noProof="0"/>
          </a:p>
        </p:txBody>
      </p:sp>
      <p:sp>
        <p:nvSpPr>
          <p:cNvPr id="3" name="Espace réservé du contenu 2">
            <a:extLst>
              <a:ext uri="{FF2B5EF4-FFF2-40B4-BE49-F238E27FC236}">
                <a16:creationId xmlns:a16="http://schemas.microsoft.com/office/drawing/2014/main" id="{CB0F5FE8-BC10-536C-461D-627596B96495}"/>
              </a:ext>
            </a:extLst>
          </p:cNvPr>
          <p:cNvSpPr>
            <a:spLocks noGrp="1"/>
          </p:cNvSpPr>
          <p:nvPr>
            <p:ph idx="1"/>
          </p:nvPr>
        </p:nvSpPr>
        <p:spPr/>
        <p:txBody>
          <a:bodyPr vert="horz" lIns="91440" tIns="45720" rIns="91440" bIns="45720" rtlCol="0" anchor="t">
            <a:normAutofit lnSpcReduction="10000"/>
          </a:bodyPr>
          <a:lstStyle/>
          <a:p>
            <a:pPr marL="0" indent="0">
              <a:buNone/>
            </a:pPr>
            <a:r>
              <a:rPr lang="fr-FR" b="1"/>
              <a:t> </a:t>
            </a:r>
            <a:r>
              <a:rPr lang="fr-FR" b="1">
                <a:solidFill>
                  <a:schemeClr val="bg1"/>
                </a:solidFill>
              </a:rPr>
              <a:t>Vie</a:t>
            </a:r>
          </a:p>
          <a:p>
            <a:r>
              <a:rPr lang="fr-FR">
                <a:solidFill>
                  <a:schemeClr val="bg1"/>
                </a:solidFill>
              </a:rPr>
              <a:t>Isolement social (moins de sorties, repli sur soi)</a:t>
            </a:r>
          </a:p>
          <a:p>
            <a:r>
              <a:rPr lang="fr-FR">
                <a:solidFill>
                  <a:schemeClr val="bg1"/>
                </a:solidFill>
              </a:rPr>
              <a:t>Rupture des liens sociaux (moins de contacts amicaux)</a:t>
            </a:r>
          </a:p>
          <a:p>
            <a:r>
              <a:rPr lang="fr-FR">
                <a:solidFill>
                  <a:schemeClr val="bg1"/>
                </a:solidFill>
              </a:rPr>
              <a:t>Stress et anxiété (peur du chômage)</a:t>
            </a:r>
          </a:p>
          <a:p>
            <a:r>
              <a:rPr lang="fr-FR">
                <a:solidFill>
                  <a:schemeClr val="bg1"/>
                </a:solidFill>
              </a:rPr>
              <a:t>Tensions familiales</a:t>
            </a:r>
          </a:p>
          <a:p>
            <a:r>
              <a:rPr lang="fr-FR">
                <a:solidFill>
                  <a:schemeClr val="bg1"/>
                </a:solidFill>
              </a:rPr>
              <a:t>Retard de projets</a:t>
            </a:r>
          </a:p>
          <a:p>
            <a:pPr marL="0" indent="0">
              <a:buNone/>
            </a:pPr>
            <a:r>
              <a:rPr lang="fr-FR" b="1">
                <a:solidFill>
                  <a:schemeClr val="bg1"/>
                </a:solidFill>
              </a:rPr>
              <a:t> Inégalités sociales</a:t>
            </a:r>
          </a:p>
          <a:p>
            <a:r>
              <a:rPr lang="fr-FR">
                <a:solidFill>
                  <a:schemeClr val="bg1"/>
                </a:solidFill>
              </a:rPr>
              <a:t>Creusement des écarts (riches VS pauvres)</a:t>
            </a:r>
          </a:p>
          <a:p>
            <a:r>
              <a:rPr lang="fr-FR">
                <a:solidFill>
                  <a:schemeClr val="bg1"/>
                </a:solidFill>
              </a:rPr>
              <a:t>Exclusion sociale (difficulté à s'intégrer)</a:t>
            </a:r>
          </a:p>
          <a:p>
            <a:endParaRPr lang="fr-FR"/>
          </a:p>
        </p:txBody>
      </p:sp>
    </p:spTree>
    <p:extLst>
      <p:ext uri="{BB962C8B-B14F-4D97-AF65-F5344CB8AC3E}">
        <p14:creationId xmlns:p14="http://schemas.microsoft.com/office/powerpoint/2010/main" val="104950724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8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200" accel="100000" fill="hold">
                                          <p:stCondLst>
                                            <p:cond delay="18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3000"/>
                            </p:stCondLst>
                            <p:childTnLst>
                              <p:par>
                                <p:cTn id="12" presetID="37"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3000"/>
                                        <p:tgtEl>
                                          <p:spTgt spid="3">
                                            <p:txEl>
                                              <p:pRg st="1" end="1"/>
                                            </p:txEl>
                                          </p:spTgt>
                                        </p:tgtEl>
                                      </p:cBhvr>
                                    </p:animEffect>
                                    <p:anim calcmode="lin" valueType="num">
                                      <p:cBhvr>
                                        <p:cTn id="15"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27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300" accel="100000" fill="hold">
                                          <p:stCondLst>
                                            <p:cond delay="27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18" fill="hold">
                            <p:stCondLst>
                              <p:cond delay="6000"/>
                            </p:stCondLst>
                            <p:childTnLst>
                              <p:par>
                                <p:cTn id="19" presetID="37"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3000"/>
                                        <p:tgtEl>
                                          <p:spTgt spid="3">
                                            <p:txEl>
                                              <p:pRg st="2" end="2"/>
                                            </p:txEl>
                                          </p:spTgt>
                                        </p:tgtEl>
                                      </p:cBhvr>
                                    </p:animEffect>
                                    <p:anim calcmode="lin" valueType="num">
                                      <p:cBhvr>
                                        <p:cTn id="22"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27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4" dur="300" accel="100000" fill="hold">
                                          <p:stCondLst>
                                            <p:cond delay="27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25" fill="hold">
                            <p:stCondLst>
                              <p:cond delay="9000"/>
                            </p:stCondLst>
                            <p:childTnLst>
                              <p:par>
                                <p:cTn id="26" presetID="37"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3000"/>
                                        <p:tgtEl>
                                          <p:spTgt spid="3">
                                            <p:txEl>
                                              <p:pRg st="3" end="3"/>
                                            </p:txEl>
                                          </p:spTgt>
                                        </p:tgtEl>
                                      </p:cBhvr>
                                    </p:animEffect>
                                    <p:anim calcmode="lin" valueType="num">
                                      <p:cBhvr>
                                        <p:cTn id="29"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27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1" dur="300" accel="100000" fill="hold">
                                          <p:stCondLst>
                                            <p:cond delay="27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par>
                          <p:cTn id="32" fill="hold">
                            <p:stCondLst>
                              <p:cond delay="12000"/>
                            </p:stCondLst>
                            <p:childTnLst>
                              <p:par>
                                <p:cTn id="33" presetID="37" presetClass="entr" presetSubtype="0" fill="hold" grpId="0" nodeType="after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3000"/>
                                        <p:tgtEl>
                                          <p:spTgt spid="3">
                                            <p:txEl>
                                              <p:pRg st="4" end="4"/>
                                            </p:txEl>
                                          </p:spTgt>
                                        </p:tgtEl>
                                      </p:cBhvr>
                                    </p:animEffect>
                                    <p:anim calcmode="lin" valueType="num">
                                      <p:cBhvr>
                                        <p:cTn id="36"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27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8" dur="300" accel="100000" fill="hold">
                                          <p:stCondLst>
                                            <p:cond delay="27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par>
                          <p:cTn id="39" fill="hold">
                            <p:stCondLst>
                              <p:cond delay="15000"/>
                            </p:stCondLst>
                            <p:childTnLst>
                              <p:par>
                                <p:cTn id="40" presetID="37" presetClass="entr" presetSubtype="0" fill="hold" grpId="0" nodeType="after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3000"/>
                                        <p:tgtEl>
                                          <p:spTgt spid="3">
                                            <p:txEl>
                                              <p:pRg st="5" end="5"/>
                                            </p:txEl>
                                          </p:spTgt>
                                        </p:tgtEl>
                                      </p:cBhvr>
                                    </p:animEffect>
                                    <p:anim calcmode="lin" valueType="num">
                                      <p:cBhvr>
                                        <p:cTn id="43"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27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45" dur="300" accel="100000" fill="hold">
                                          <p:stCondLst>
                                            <p:cond delay="27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par>
                          <p:cTn id="46" fill="hold">
                            <p:stCondLst>
                              <p:cond delay="18000"/>
                            </p:stCondLst>
                            <p:childTnLst>
                              <p:par>
                                <p:cTn id="47" presetID="37" presetClass="entr" presetSubtype="0" fill="hold" grpId="0" nodeType="afterEffect">
                                  <p:stCondLst>
                                    <p:cond delay="100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2000"/>
                                        <p:tgtEl>
                                          <p:spTgt spid="3">
                                            <p:txEl>
                                              <p:pRg st="6" end="6"/>
                                            </p:txEl>
                                          </p:spTgt>
                                        </p:tgtEl>
                                      </p:cBhvr>
                                    </p:animEffect>
                                    <p:anim calcmode="lin" valueType="num">
                                      <p:cBhvr>
                                        <p:cTn id="50"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8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2" dur="200" accel="100000" fill="hold">
                                          <p:stCondLst>
                                            <p:cond delay="18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par>
                          <p:cTn id="53" fill="hold">
                            <p:stCondLst>
                              <p:cond delay="21000"/>
                            </p:stCondLst>
                            <p:childTnLst>
                              <p:par>
                                <p:cTn id="54" presetID="37" presetClass="entr" presetSubtype="0" fill="hold" grpId="0" nodeType="after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3000"/>
                                        <p:tgtEl>
                                          <p:spTgt spid="3">
                                            <p:txEl>
                                              <p:pRg st="7" end="7"/>
                                            </p:txEl>
                                          </p:spTgt>
                                        </p:tgtEl>
                                      </p:cBhvr>
                                    </p:animEffect>
                                    <p:anim calcmode="lin" valueType="num">
                                      <p:cBhvr>
                                        <p:cTn id="57"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27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59" dur="300" accel="100000" fill="hold">
                                          <p:stCondLst>
                                            <p:cond delay="27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par>
                          <p:cTn id="60" fill="hold">
                            <p:stCondLst>
                              <p:cond delay="24000"/>
                            </p:stCondLst>
                            <p:childTnLst>
                              <p:par>
                                <p:cTn id="61" presetID="37" presetClass="entr" presetSubtype="0" fill="hold" grpId="0" nodeType="after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3000"/>
                                        <p:tgtEl>
                                          <p:spTgt spid="3">
                                            <p:txEl>
                                              <p:pRg st="8" end="8"/>
                                            </p:txEl>
                                          </p:spTgt>
                                        </p:tgtEl>
                                      </p:cBhvr>
                                    </p:animEffect>
                                    <p:anim calcmode="lin" valueType="num">
                                      <p:cBhvr>
                                        <p:cTn id="64"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2700" decel="100000" fill="hold"/>
                                        <p:tgtEl>
                                          <p:spTgt spid="3">
                                            <p:txEl>
                                              <p:pRg st="8" end="8"/>
                                            </p:txEl>
                                          </p:spTgt>
                                        </p:tgtEl>
                                        <p:attrNameLst>
                                          <p:attrName>ppt_y</p:attrName>
                                        </p:attrNameLst>
                                      </p:cBhvr>
                                      <p:tavLst>
                                        <p:tav tm="0">
                                          <p:val>
                                            <p:strVal val="#ppt_y+1"/>
                                          </p:val>
                                        </p:tav>
                                        <p:tav tm="100000">
                                          <p:val>
                                            <p:strVal val="#ppt_y-.03"/>
                                          </p:val>
                                        </p:tav>
                                      </p:tavLst>
                                    </p:anim>
                                    <p:anim calcmode="lin" valueType="num">
                                      <p:cBhvr>
                                        <p:cTn id="66" dur="300" accel="100000" fill="hold">
                                          <p:stCondLst>
                                            <p:cond delay="2700"/>
                                          </p:stCondLst>
                                        </p:cTn>
                                        <p:tgtEl>
                                          <p:spTgt spid="3">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 3" descr="Le putsch raté de Wall Street contre Roosevelt">
            <a:extLst>
              <a:ext uri="{FF2B5EF4-FFF2-40B4-BE49-F238E27FC236}">
                <a16:creationId xmlns:a16="http://schemas.microsoft.com/office/drawing/2014/main" id="{199F4EBB-7626-BF30-7A18-194DA8DDB47A}"/>
              </a:ext>
            </a:extLst>
          </p:cNvPr>
          <p:cNvPicPr>
            <a:picLocks noChangeAspect="1"/>
          </p:cNvPicPr>
          <p:nvPr/>
        </p:nvPicPr>
        <p:blipFill>
          <a:blip r:embed="rId2">
            <a:alphaModFix amt="55000"/>
          </a:blip>
          <a:srcRect t="13309" b="2421"/>
          <a:stretch>
            <a:fillRect/>
          </a:stretch>
        </p:blipFill>
        <p:spPr>
          <a:xfrm>
            <a:off x="20" y="-9107"/>
            <a:ext cx="12191980" cy="6858000"/>
          </a:xfrm>
          <a:prstGeom prst="rect">
            <a:avLst/>
          </a:prstGeom>
        </p:spPr>
      </p:pic>
      <p:sp>
        <p:nvSpPr>
          <p:cNvPr id="2" name="Titre 1">
            <a:extLst>
              <a:ext uri="{FF2B5EF4-FFF2-40B4-BE49-F238E27FC236}">
                <a16:creationId xmlns:a16="http://schemas.microsoft.com/office/drawing/2014/main" id="{A11A2635-2422-32A1-42BC-708A3DAF1B10}"/>
              </a:ext>
            </a:extLst>
          </p:cNvPr>
          <p:cNvSpPr>
            <a:spLocks noGrp="1"/>
          </p:cNvSpPr>
          <p:nvPr>
            <p:ph type="title"/>
          </p:nvPr>
        </p:nvSpPr>
        <p:spPr>
          <a:xfrm>
            <a:off x="686834" y="591344"/>
            <a:ext cx="3200400" cy="5585619"/>
          </a:xfrm>
        </p:spPr>
        <p:txBody>
          <a:bodyPr>
            <a:normAutofit/>
          </a:bodyPr>
          <a:lstStyle/>
          <a:p>
            <a:r>
              <a:rPr lang="fr-FR" noProof="0">
                <a:solidFill>
                  <a:srgbClr val="FFFFFF"/>
                </a:solidFill>
              </a:rPr>
              <a:t>Résolution de la crise</a:t>
            </a:r>
            <a:br>
              <a:rPr lang="fr-FR" noProof="0">
                <a:solidFill>
                  <a:srgbClr val="FFFFFF"/>
                </a:solidFill>
              </a:rPr>
            </a:br>
            <a:endParaRPr lang="fr-FR" noProof="0">
              <a:solidFill>
                <a:srgbClr val="FFFFFF"/>
              </a:solidFill>
            </a:endParaRPr>
          </a:p>
        </p:txBody>
      </p:sp>
      <p:sp>
        <p:nvSpPr>
          <p:cNvPr id="11" name="Arc 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CCBB6380-44A9-64AF-5ACB-838A0398735E}"/>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r-FR" b="1">
                <a:solidFill>
                  <a:srgbClr val="FFFFFF"/>
                </a:solidFill>
                <a:ea typeface="+mn-lt"/>
                <a:cs typeface="+mn-lt"/>
              </a:rPr>
              <a:t>Intervention de l’État</a:t>
            </a:r>
            <a:endParaRPr lang="fr-FR">
              <a:solidFill>
                <a:srgbClr val="FFFFFF"/>
              </a:solidFill>
              <a:ea typeface="+mn-lt"/>
              <a:cs typeface="+mn-lt"/>
            </a:endParaRPr>
          </a:p>
          <a:p>
            <a:r>
              <a:rPr lang="fr-FR">
                <a:solidFill>
                  <a:srgbClr val="FFFFFF"/>
                </a:solidFill>
                <a:ea typeface="+mn-lt"/>
                <a:cs typeface="+mn-lt"/>
              </a:rPr>
              <a:t>Programmes publics </a:t>
            </a:r>
          </a:p>
          <a:p>
            <a:r>
              <a:rPr lang="fr-FR">
                <a:solidFill>
                  <a:srgbClr val="FFFFFF"/>
                </a:solidFill>
                <a:ea typeface="+mn-lt"/>
                <a:cs typeface="+mn-lt"/>
              </a:rPr>
              <a:t>Aides aux chômeurs </a:t>
            </a:r>
          </a:p>
          <a:p>
            <a:r>
              <a:rPr lang="fr-FR">
                <a:solidFill>
                  <a:srgbClr val="FFFFFF"/>
                </a:solidFill>
                <a:ea typeface="+mn-lt"/>
                <a:cs typeface="+mn-lt"/>
              </a:rPr>
              <a:t>Relance de l’économie </a:t>
            </a:r>
          </a:p>
          <a:p>
            <a:r>
              <a:rPr lang="fr-FR" b="1">
                <a:solidFill>
                  <a:srgbClr val="FFFFFF"/>
                </a:solidFill>
                <a:ea typeface="+mn-lt"/>
                <a:cs typeface="+mn-lt"/>
              </a:rPr>
              <a:t>Réformes</a:t>
            </a:r>
            <a:endParaRPr lang="fr-FR">
              <a:solidFill>
                <a:srgbClr val="FFFFFF"/>
              </a:solidFill>
              <a:ea typeface="+mn-lt"/>
              <a:cs typeface="+mn-lt"/>
            </a:endParaRPr>
          </a:p>
          <a:p>
            <a:r>
              <a:rPr lang="fr-FR">
                <a:solidFill>
                  <a:srgbClr val="FFFFFF"/>
                </a:solidFill>
                <a:ea typeface="+mn-lt"/>
                <a:cs typeface="+mn-lt"/>
              </a:rPr>
              <a:t>Nouvelles lois bancaires </a:t>
            </a:r>
          </a:p>
          <a:p>
            <a:r>
              <a:rPr lang="fr-FR">
                <a:solidFill>
                  <a:srgbClr val="FFFFFF"/>
                </a:solidFill>
                <a:ea typeface="+mn-lt"/>
                <a:cs typeface="+mn-lt"/>
              </a:rPr>
              <a:t>Contrôle des marchés financiers </a:t>
            </a:r>
          </a:p>
          <a:p>
            <a:r>
              <a:rPr lang="fr-FR" b="1">
                <a:solidFill>
                  <a:srgbClr val="FFFFFF"/>
                </a:solidFill>
                <a:ea typeface="+mn-lt"/>
                <a:cs typeface="+mn-lt"/>
              </a:rPr>
              <a:t>Mesures économiques</a:t>
            </a:r>
            <a:endParaRPr lang="fr-FR">
              <a:solidFill>
                <a:srgbClr val="FFFFFF"/>
              </a:solidFill>
              <a:ea typeface="+mn-lt"/>
              <a:cs typeface="+mn-lt"/>
            </a:endParaRPr>
          </a:p>
          <a:p>
            <a:r>
              <a:rPr lang="fr-FR">
                <a:solidFill>
                  <a:srgbClr val="FFFFFF"/>
                </a:solidFill>
                <a:ea typeface="+mn-lt"/>
                <a:cs typeface="+mn-lt"/>
              </a:rPr>
              <a:t>Soutien aux entreprises </a:t>
            </a:r>
          </a:p>
          <a:p>
            <a:endParaRPr lang="fr-FR">
              <a:solidFill>
                <a:srgbClr val="FFFFFF"/>
              </a:solidFill>
            </a:endParaRPr>
          </a:p>
          <a:p>
            <a:endParaRPr lang="fr-FR" noProof="0">
              <a:solidFill>
                <a:srgbClr val="FFFFFF"/>
              </a:solidFill>
            </a:endParaRPr>
          </a:p>
        </p:txBody>
      </p:sp>
    </p:spTree>
    <p:extLst>
      <p:ext uri="{BB962C8B-B14F-4D97-AF65-F5344CB8AC3E}">
        <p14:creationId xmlns:p14="http://schemas.microsoft.com/office/powerpoint/2010/main" val="41561066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100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8000"/>
                            </p:stCondLst>
                            <p:childTnLst>
                              <p:par>
                                <p:cTn id="35" presetID="2" presetClass="entr" presetSubtype="4"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grpId="0" nodeType="afterEffect">
                                  <p:stCondLst>
                                    <p:cond delay="100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2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4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3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Les conséquences de la crise de 1929 en Amérique latine">
            <a:extLst>
              <a:ext uri="{FF2B5EF4-FFF2-40B4-BE49-F238E27FC236}">
                <a16:creationId xmlns:a16="http://schemas.microsoft.com/office/drawing/2014/main" id="{7B56EBFE-7596-0CE4-1DEB-E4EC077C3B81}"/>
              </a:ext>
            </a:extLst>
          </p:cNvPr>
          <p:cNvPicPr>
            <a:picLocks noChangeAspect="1"/>
          </p:cNvPicPr>
          <p:nvPr/>
        </p:nvPicPr>
        <p:blipFill>
          <a:blip r:embed="rId2"/>
          <a:srcRect r="6237"/>
          <a:stretch>
            <a:fillRect/>
          </a:stretch>
        </p:blipFill>
        <p:spPr>
          <a:xfrm>
            <a:off x="2522356"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ABFE1F3C-45F3-E28A-1AE3-B34F9C200BA5}"/>
              </a:ext>
            </a:extLst>
          </p:cNvPr>
          <p:cNvSpPr>
            <a:spLocks noGrp="1"/>
          </p:cNvSpPr>
          <p:nvPr>
            <p:ph type="title"/>
          </p:nvPr>
        </p:nvSpPr>
        <p:spPr>
          <a:xfrm>
            <a:off x="838200" y="365125"/>
            <a:ext cx="3822189" cy="1899912"/>
          </a:xfrm>
        </p:spPr>
        <p:txBody>
          <a:bodyPr>
            <a:normAutofit/>
          </a:bodyPr>
          <a:lstStyle/>
          <a:p>
            <a:r>
              <a:rPr lang="fr-FR" sz="4000"/>
              <a:t>Conséquences</a:t>
            </a:r>
            <a:r>
              <a:rPr lang="fr-FR" sz="4000" noProof="0"/>
              <a:t> futures</a:t>
            </a:r>
            <a:br>
              <a:rPr lang="fr-FR" sz="4000" noProof="0"/>
            </a:br>
            <a:endParaRPr lang="fr-FR" sz="4000" noProof="0"/>
          </a:p>
        </p:txBody>
      </p:sp>
      <p:sp>
        <p:nvSpPr>
          <p:cNvPr id="3" name="Espace réservé du contenu 2">
            <a:extLst>
              <a:ext uri="{FF2B5EF4-FFF2-40B4-BE49-F238E27FC236}">
                <a16:creationId xmlns:a16="http://schemas.microsoft.com/office/drawing/2014/main" id="{21C1DDA2-E785-BF5D-CE38-6B391C49A772}"/>
              </a:ext>
            </a:extLst>
          </p:cNvPr>
          <p:cNvSpPr>
            <a:spLocks noGrp="1"/>
          </p:cNvSpPr>
          <p:nvPr>
            <p:ph idx="1"/>
          </p:nvPr>
        </p:nvSpPr>
        <p:spPr>
          <a:xfrm>
            <a:off x="838200" y="2434201"/>
            <a:ext cx="3822189" cy="3742762"/>
          </a:xfrm>
        </p:spPr>
        <p:txBody>
          <a:bodyPr vert="horz" lIns="91440" tIns="45720" rIns="91440" bIns="45720" rtlCol="0">
            <a:normAutofit/>
          </a:bodyPr>
          <a:lstStyle/>
          <a:p>
            <a:r>
              <a:rPr lang="fr-FR" sz="1900" b="1">
                <a:ea typeface="+mn-lt"/>
                <a:cs typeface="+mn-lt"/>
              </a:rPr>
              <a:t>Économie</a:t>
            </a:r>
            <a:endParaRPr lang="fr-FR" sz="1900"/>
          </a:p>
          <a:p>
            <a:r>
              <a:rPr lang="fr-FR" sz="1900">
                <a:ea typeface="+mn-lt"/>
                <a:cs typeface="+mn-lt"/>
              </a:rPr>
              <a:t>Règles financières plus strictes </a:t>
            </a:r>
            <a:endParaRPr lang="fr-FR" sz="1900"/>
          </a:p>
          <a:p>
            <a:r>
              <a:rPr lang="fr-FR" sz="1900">
                <a:ea typeface="+mn-lt"/>
                <a:cs typeface="+mn-lt"/>
              </a:rPr>
              <a:t>Rôle accru de l’État </a:t>
            </a:r>
            <a:endParaRPr lang="fr-FR" sz="1900"/>
          </a:p>
          <a:p>
            <a:r>
              <a:rPr lang="fr-FR" sz="1900" b="1">
                <a:ea typeface="+mn-lt"/>
                <a:cs typeface="+mn-lt"/>
              </a:rPr>
              <a:t>Société</a:t>
            </a:r>
            <a:endParaRPr lang="fr-FR" sz="1900"/>
          </a:p>
          <a:p>
            <a:r>
              <a:rPr lang="fr-FR" sz="1900">
                <a:ea typeface="+mn-lt"/>
                <a:cs typeface="+mn-lt"/>
              </a:rPr>
              <a:t>Meilleure protection sociale </a:t>
            </a:r>
            <a:endParaRPr lang="fr-FR" sz="1900"/>
          </a:p>
          <a:p>
            <a:r>
              <a:rPr lang="fr-FR" sz="1900">
                <a:ea typeface="+mn-lt"/>
                <a:cs typeface="+mn-lt"/>
              </a:rPr>
              <a:t>Aides en cas de crise </a:t>
            </a:r>
            <a:endParaRPr lang="fr-FR" sz="1900"/>
          </a:p>
          <a:p>
            <a:r>
              <a:rPr lang="fr-FR" sz="1900" b="1">
                <a:ea typeface="+mn-lt"/>
                <a:cs typeface="+mn-lt"/>
              </a:rPr>
              <a:t>À long terme</a:t>
            </a:r>
            <a:endParaRPr lang="fr-FR" sz="1900"/>
          </a:p>
          <a:p>
            <a:r>
              <a:rPr lang="fr-FR" sz="1900">
                <a:ea typeface="+mn-lt"/>
                <a:cs typeface="+mn-lt"/>
              </a:rPr>
              <a:t>Prévention des crises </a:t>
            </a:r>
            <a:endParaRPr lang="fr-FR" sz="1900"/>
          </a:p>
          <a:p>
            <a:r>
              <a:rPr lang="fr-FR" sz="1900">
                <a:ea typeface="+mn-lt"/>
                <a:cs typeface="+mn-lt"/>
              </a:rPr>
              <a:t>Modèle économique plus encadré</a:t>
            </a:r>
            <a:endParaRPr lang="fr-FR" sz="1900"/>
          </a:p>
          <a:p>
            <a:endParaRPr lang="fr-FR" sz="1900" noProof="0"/>
          </a:p>
        </p:txBody>
      </p:sp>
    </p:spTree>
    <p:extLst>
      <p:ext uri="{BB962C8B-B14F-4D97-AF65-F5344CB8AC3E}">
        <p14:creationId xmlns:p14="http://schemas.microsoft.com/office/powerpoint/2010/main" val="21102616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2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5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8000"/>
                            </p:stCondLst>
                            <p:childTnLst>
                              <p:par>
                                <p:cTn id="20" presetID="2" presetClass="entr" presetSubtype="4" fill="hold" grpId="0" nodeType="afterEffect">
                                  <p:stCondLst>
                                    <p:cond delay="100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1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40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7000"/>
                            </p:stCondLst>
                            <p:childTnLst>
                              <p:par>
                                <p:cTn id="35" presetID="2" presetClass="entr" presetSubtype="4" fill="hold" grpId="0" nodeType="afterEffect">
                                  <p:stCondLst>
                                    <p:cond delay="100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2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2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00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3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3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3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048C0E-D396-7D15-574B-EC2C7B4EDD7D}"/>
              </a:ext>
            </a:extLst>
          </p:cNvPr>
          <p:cNvSpPr>
            <a:spLocks noGrp="1"/>
          </p:cNvSpPr>
          <p:nvPr>
            <p:ph type="title"/>
          </p:nvPr>
        </p:nvSpPr>
        <p:spPr/>
        <p:txBody>
          <a:bodyPr/>
          <a:lstStyle/>
          <a:p>
            <a:r>
              <a:rPr lang="fr-FR"/>
              <a:t>Conclusion</a:t>
            </a:r>
          </a:p>
        </p:txBody>
      </p:sp>
      <p:sp>
        <p:nvSpPr>
          <p:cNvPr id="3" name="Espace réservé du contenu 2">
            <a:extLst>
              <a:ext uri="{FF2B5EF4-FFF2-40B4-BE49-F238E27FC236}">
                <a16:creationId xmlns:a16="http://schemas.microsoft.com/office/drawing/2014/main" id="{C6703D01-9EFF-1D0C-F802-EC465E7311D2}"/>
              </a:ext>
            </a:extLst>
          </p:cNvPr>
          <p:cNvSpPr>
            <a:spLocks noGrp="1"/>
          </p:cNvSpPr>
          <p:nvPr>
            <p:ph idx="1"/>
          </p:nvPr>
        </p:nvSpPr>
        <p:spPr/>
        <p:txBody>
          <a:bodyPr>
            <a:normAutofit/>
          </a:bodyPr>
          <a:lstStyle/>
          <a:p>
            <a:r>
              <a:rPr lang="fr-FR" dirty="0"/>
              <a:t>.</a:t>
            </a:r>
          </a:p>
          <a:p>
            <a:r>
              <a:rPr lang="fr-FR" dirty="0"/>
              <a:t>.</a:t>
            </a:r>
          </a:p>
          <a:p>
            <a:r>
              <a:rPr lang="fr-FR" dirty="0"/>
              <a:t>.</a:t>
            </a:r>
          </a:p>
          <a:p>
            <a:r>
              <a:rPr lang="fr-FR" dirty="0"/>
              <a:t>.</a:t>
            </a:r>
          </a:p>
          <a:p>
            <a:r>
              <a:rPr lang="fr-FR" dirty="0"/>
              <a:t>..</a:t>
            </a:r>
          </a:p>
          <a:p>
            <a:r>
              <a:rPr lang="fr-FR" dirty="0"/>
              <a:t>.</a:t>
            </a:r>
          </a:p>
          <a:p>
            <a:r>
              <a:rPr lang="fr-FR" dirty="0"/>
              <a:t>.</a:t>
            </a:r>
          </a:p>
          <a:p>
            <a:r>
              <a:rPr lang="fr-FR"/>
              <a:t>.</a:t>
            </a:r>
            <a:endParaRPr lang="fr-FR" dirty="0"/>
          </a:p>
        </p:txBody>
      </p:sp>
    </p:spTree>
    <p:extLst>
      <p:ext uri="{BB962C8B-B14F-4D97-AF65-F5344CB8AC3E}">
        <p14:creationId xmlns:p14="http://schemas.microsoft.com/office/powerpoint/2010/main" val="2207329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 3" descr="Illustration des personnages et du concept www | Vecteur Gratuite">
            <a:extLst>
              <a:ext uri="{FF2B5EF4-FFF2-40B4-BE49-F238E27FC236}">
                <a16:creationId xmlns:a16="http://schemas.microsoft.com/office/drawing/2014/main" id="{66F6E26F-59DA-B409-24A7-AB0F1AAF607B}"/>
              </a:ext>
            </a:extLst>
          </p:cNvPr>
          <p:cNvPicPr>
            <a:picLocks noChangeAspect="1"/>
          </p:cNvPicPr>
          <p:nvPr/>
        </p:nvPicPr>
        <p:blipFill>
          <a:blip r:embed="rId2">
            <a:alphaModFix amt="55000"/>
            <a:extLst>
              <a:ext uri="{BEBA8EAE-BF5A-486C-A8C5-ECC9F3942E4B}">
                <a14:imgProps xmlns:a14="http://schemas.microsoft.com/office/drawing/2010/main">
                  <a14:imgLayer r:embed="rId3">
                    <a14:imgEffect>
                      <a14:saturation sat="181000"/>
                    </a14:imgEffect>
                    <a14:imgEffect>
                      <a14:brightnessContrast bright="-40000" contrast="100000"/>
                    </a14:imgEffect>
                  </a14:imgLayer>
                </a14:imgProps>
              </a:ext>
            </a:extLst>
          </a:blip>
          <a:srcRect t="14787" b="6266"/>
          <a:stretch>
            <a:fillRect/>
          </a:stretch>
        </p:blipFill>
        <p:spPr>
          <a:xfrm>
            <a:off x="20" y="-9107"/>
            <a:ext cx="12191980" cy="6858000"/>
          </a:xfrm>
          <a:prstGeom prst="rect">
            <a:avLst/>
          </a:prstGeom>
        </p:spPr>
      </p:pic>
      <p:sp>
        <p:nvSpPr>
          <p:cNvPr id="2" name="Titre 1">
            <a:extLst>
              <a:ext uri="{FF2B5EF4-FFF2-40B4-BE49-F238E27FC236}">
                <a16:creationId xmlns:a16="http://schemas.microsoft.com/office/drawing/2014/main" id="{9DE9C336-9275-979D-F14A-F02F1968FF7A}"/>
              </a:ext>
            </a:extLst>
          </p:cNvPr>
          <p:cNvSpPr>
            <a:spLocks noGrp="1"/>
          </p:cNvSpPr>
          <p:nvPr>
            <p:ph type="title"/>
          </p:nvPr>
        </p:nvSpPr>
        <p:spPr>
          <a:xfrm>
            <a:off x="686834" y="591344"/>
            <a:ext cx="3200400" cy="5585619"/>
          </a:xfrm>
        </p:spPr>
        <p:txBody>
          <a:bodyPr>
            <a:normAutofit/>
          </a:bodyPr>
          <a:lstStyle/>
          <a:p>
            <a:r>
              <a:rPr lang="fr-CH">
                <a:solidFill>
                  <a:srgbClr val="FFFFFF"/>
                </a:solidFill>
              </a:rPr>
              <a:t>Source</a:t>
            </a:r>
          </a:p>
        </p:txBody>
      </p:sp>
      <p:sp>
        <p:nvSpPr>
          <p:cNvPr id="11" name="Arc 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E252A111-E857-6122-70B9-B38D5164BAB6}"/>
              </a:ext>
            </a:extLst>
          </p:cNvPr>
          <p:cNvSpPr>
            <a:spLocks noGrp="1"/>
          </p:cNvSpPr>
          <p:nvPr>
            <p:ph idx="1"/>
          </p:nvPr>
        </p:nvSpPr>
        <p:spPr>
          <a:xfrm>
            <a:off x="4447308" y="591344"/>
            <a:ext cx="6906491" cy="5585619"/>
          </a:xfrm>
        </p:spPr>
        <p:txBody>
          <a:bodyPr vert="horz" lIns="91440" tIns="45720" rIns="91440" bIns="45720" rtlCol="0" anchor="ctr">
            <a:normAutofit/>
          </a:bodyPr>
          <a:lstStyle/>
          <a:p>
            <a:r>
              <a:rPr lang="fr-FR" b="1" dirty="0">
                <a:solidFill>
                  <a:schemeClr val="bg1"/>
                </a:solidFill>
                <a:hlinkClick r:id="rId4">
                  <a:extLst>
                    <a:ext uri="{A12FA001-AC4F-418D-AE19-62706E023703}">
                      <ahyp:hlinkClr xmlns:ahyp="http://schemas.microsoft.com/office/drawing/2018/hyperlinkcolor" val="tx"/>
                    </a:ext>
                  </a:extLst>
                </a:hlinkClick>
              </a:rPr>
              <a:t>Dow Jones </a:t>
            </a:r>
            <a:r>
              <a:rPr lang="fr-FR" dirty="0">
                <a:solidFill>
                  <a:schemeClr val="bg1"/>
                </a:solidFill>
                <a:hlinkClick r:id="rId4">
                  <a:extLst>
                    <a:ext uri="{A12FA001-AC4F-418D-AE19-62706E023703}">
                      <ahyp:hlinkClr xmlns:ahyp="http://schemas.microsoft.com/office/drawing/2018/hyperlinkcolor" val="tx"/>
                    </a:ext>
                  </a:extLst>
                </a:hlinkClick>
              </a:rPr>
              <a:t>- Krach de 1929 et marché baissier | </a:t>
            </a:r>
            <a:r>
              <a:rPr lang="fr-FR" dirty="0" err="1">
                <a:solidFill>
                  <a:schemeClr val="bg1"/>
                </a:solidFill>
                <a:hlinkClick r:id="rId4">
                  <a:extLst>
                    <a:ext uri="{A12FA001-AC4F-418D-AE19-62706E023703}">
                      <ahyp:hlinkClr xmlns:ahyp="http://schemas.microsoft.com/office/drawing/2018/hyperlinkcolor" val="tx"/>
                    </a:ext>
                  </a:extLst>
                </a:hlinkClick>
              </a:rPr>
              <a:t>Macrotendances</a:t>
            </a:r>
            <a:endParaRPr lang="fr-FR" dirty="0">
              <a:solidFill>
                <a:schemeClr val="bg1"/>
              </a:solidFill>
              <a:hlinkClick r:id="rId4">
                <a:extLst>
                  <a:ext uri="{A12FA001-AC4F-418D-AE19-62706E023703}">
                    <ahyp:hlinkClr xmlns:ahyp="http://schemas.microsoft.com/office/drawing/2018/hyperlinkcolor" val="tx"/>
                  </a:ext>
                </a:extLst>
              </a:hlinkClick>
            </a:endParaRPr>
          </a:p>
          <a:p>
            <a:r>
              <a:rPr lang="fr-CH" dirty="0">
                <a:solidFill>
                  <a:schemeClr val="bg1"/>
                </a:solidFill>
                <a:hlinkClick r:id="rId5">
                  <a:extLst>
                    <a:ext uri="{A12FA001-AC4F-418D-AE19-62706E023703}">
                      <ahyp:hlinkClr xmlns:ahyp="http://schemas.microsoft.com/office/drawing/2018/hyperlinkcolor" val="tx"/>
                    </a:ext>
                  </a:extLst>
                </a:hlinkClick>
              </a:rPr>
              <a:t>UMWIE</a:t>
            </a:r>
            <a:r>
              <a:rPr lang="fr-CH" dirty="0">
                <a:solidFill>
                  <a:schemeClr val="bg1"/>
                </a:solidFill>
              </a:rPr>
              <a:t> </a:t>
            </a:r>
          </a:p>
          <a:p>
            <a:r>
              <a:rPr lang="fr-CH" dirty="0">
                <a:solidFill>
                  <a:schemeClr val="bg1"/>
                </a:solidFill>
                <a:ea typeface="+mn-lt"/>
                <a:cs typeface="+mn-lt"/>
                <a:hlinkClick r:id="rId6">
                  <a:extLst>
                    <a:ext uri="{A12FA001-AC4F-418D-AE19-62706E023703}">
                      <ahyp:hlinkClr xmlns:ahyp="http://schemas.microsoft.com/office/drawing/2018/hyperlinkcolor" val="tx"/>
                    </a:ext>
                  </a:extLst>
                </a:hlinkClick>
              </a:rPr>
              <a:t>La finance </a:t>
            </a:r>
            <a:r>
              <a:rPr lang="fr-CH" dirty="0">
                <a:solidFill>
                  <a:schemeClr val="bg1"/>
                </a:solidFill>
                <a:ea typeface="+mn-lt"/>
                <a:cs typeface="+mn-lt"/>
              </a:rPr>
              <a:t> </a:t>
            </a:r>
            <a:endParaRPr lang="fr-CH">
              <a:solidFill>
                <a:schemeClr val="bg1"/>
              </a:solidFill>
              <a:ea typeface="+mn-lt"/>
              <a:cs typeface="+mn-lt"/>
            </a:endParaRPr>
          </a:p>
          <a:p>
            <a:r>
              <a:rPr lang="fr-CH" dirty="0">
                <a:solidFill>
                  <a:schemeClr val="bg1"/>
                </a:solidFill>
                <a:ea typeface="+mn-lt"/>
                <a:cs typeface="+mn-lt"/>
                <a:hlinkClick r:id="rId7">
                  <a:extLst>
                    <a:ext uri="{A12FA001-AC4F-418D-AE19-62706E023703}">
                      <ahyp:hlinkClr xmlns:ahyp="http://schemas.microsoft.com/office/drawing/2018/hyperlinkcolor" val="tx"/>
                    </a:ext>
                  </a:extLst>
                </a:hlinkClick>
              </a:rPr>
              <a:t>Nov Ethic </a:t>
            </a:r>
            <a:endParaRPr lang="fr-CH">
              <a:solidFill>
                <a:schemeClr val="bg1"/>
              </a:solidFill>
              <a:ea typeface="+mn-lt"/>
              <a:cs typeface="+mn-lt"/>
            </a:endParaRPr>
          </a:p>
          <a:p>
            <a:r>
              <a:rPr lang="fr-CH" dirty="0">
                <a:solidFill>
                  <a:schemeClr val="bg1"/>
                </a:solidFill>
              </a:rPr>
              <a:t>Intelligence Artificielle (orthographes, aides </a:t>
            </a:r>
            <a:r>
              <a:rPr lang="fr-CH" dirty="0" err="1">
                <a:solidFill>
                  <a:schemeClr val="bg1"/>
                </a:solidFill>
              </a:rPr>
              <a:t>temoignage</a:t>
            </a:r>
            <a:r>
              <a:rPr lang="fr-CH" dirty="0">
                <a:solidFill>
                  <a:schemeClr val="bg1"/>
                </a:solidFill>
              </a:rPr>
              <a:t>)</a:t>
            </a:r>
          </a:p>
          <a:p>
            <a:r>
              <a:rPr lang="fr-CH" dirty="0">
                <a:solidFill>
                  <a:schemeClr val="bg1"/>
                </a:solidFill>
              </a:rPr>
              <a:t>Manuel histoire : Ch</a:t>
            </a:r>
            <a:r>
              <a:rPr lang="fr-CH">
                <a:solidFill>
                  <a:schemeClr val="bg1"/>
                </a:solidFill>
              </a:rPr>
              <a:t>apitre Crise</a:t>
            </a:r>
            <a:endParaRPr lang="fr-CH" dirty="0">
              <a:solidFill>
                <a:schemeClr val="bg1"/>
              </a:solidFill>
            </a:endParaRPr>
          </a:p>
          <a:p>
            <a:endParaRPr lang="fr-CH">
              <a:solidFill>
                <a:srgbClr val="FFFFFF"/>
              </a:solidFill>
            </a:endParaRPr>
          </a:p>
        </p:txBody>
      </p:sp>
    </p:spTree>
    <p:extLst>
      <p:ext uri="{BB962C8B-B14F-4D97-AF65-F5344CB8AC3E}">
        <p14:creationId xmlns:p14="http://schemas.microsoft.com/office/powerpoint/2010/main" val="1817964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3DDC792B-7748-0AF0-7EBC-249C8DBA2340}"/>
              </a:ext>
            </a:extLst>
          </p:cNvPr>
          <p:cNvSpPr>
            <a:spLocks noGrp="1"/>
          </p:cNvSpPr>
          <p:nvPr>
            <p:ph type="title"/>
          </p:nvPr>
        </p:nvSpPr>
        <p:spPr>
          <a:xfrm>
            <a:off x="1383564" y="348865"/>
            <a:ext cx="9718111" cy="1576446"/>
          </a:xfrm>
        </p:spPr>
        <p:txBody>
          <a:bodyPr anchor="ctr">
            <a:normAutofit/>
          </a:bodyPr>
          <a:lstStyle/>
          <a:p>
            <a:r>
              <a:rPr lang="fr-FR" sz="4000" noProof="0">
                <a:solidFill>
                  <a:srgbClr val="FFFFFF"/>
                </a:solidFill>
              </a:rPr>
              <a:t>Sommaire</a:t>
            </a:r>
          </a:p>
        </p:txBody>
      </p:sp>
      <p:graphicFrame>
        <p:nvGraphicFramePr>
          <p:cNvPr id="15" name="Espace réservé du contenu 3">
            <a:extLst>
              <a:ext uri="{FF2B5EF4-FFF2-40B4-BE49-F238E27FC236}">
                <a16:creationId xmlns:a16="http://schemas.microsoft.com/office/drawing/2014/main" id="{EA50BF5A-8E20-B68E-3810-FAEC3923ECD4}"/>
              </a:ext>
            </a:extLst>
          </p:cNvPr>
          <p:cNvGraphicFramePr>
            <a:graphicFrameLocks noGrp="1"/>
          </p:cNvGraphicFramePr>
          <p:nvPr>
            <p:ph idx="1"/>
            <p:extLst>
              <p:ext uri="{D42A27DB-BD31-4B8C-83A1-F6EECF244321}">
                <p14:modId xmlns:p14="http://schemas.microsoft.com/office/powerpoint/2010/main" val="2493159330"/>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750865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1999"/>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re 1">
            <a:extLst>
              <a:ext uri="{FF2B5EF4-FFF2-40B4-BE49-F238E27FC236}">
                <a16:creationId xmlns:a16="http://schemas.microsoft.com/office/drawing/2014/main" id="{F303E1F4-6DD4-83D3-5694-E9B544A32783}"/>
              </a:ext>
            </a:extLst>
          </p:cNvPr>
          <p:cNvSpPr>
            <a:spLocks noGrp="1"/>
          </p:cNvSpPr>
          <p:nvPr>
            <p:ph type="title"/>
          </p:nvPr>
        </p:nvSpPr>
        <p:spPr>
          <a:xfrm>
            <a:off x="838200" y="365125"/>
            <a:ext cx="5387502" cy="1325563"/>
          </a:xfrm>
        </p:spPr>
        <p:txBody>
          <a:bodyPr vert="horz" lIns="91440" tIns="45720" rIns="91440" bIns="45720" rtlCol="0" anchor="ctr">
            <a:normAutofit/>
          </a:bodyPr>
          <a:lstStyle/>
          <a:p>
            <a:r>
              <a:rPr lang="en-US" noProof="0"/>
              <a:t>Introduction</a:t>
            </a:r>
          </a:p>
        </p:txBody>
      </p:sp>
      <p:sp>
        <p:nvSpPr>
          <p:cNvPr id="16" name="ZoneTexte 15">
            <a:extLst>
              <a:ext uri="{FF2B5EF4-FFF2-40B4-BE49-F238E27FC236}">
                <a16:creationId xmlns:a16="http://schemas.microsoft.com/office/drawing/2014/main" id="{53237EBE-5D1F-B06A-9B79-B5E0D2786FB6}"/>
              </a:ext>
            </a:extLst>
          </p:cNvPr>
          <p:cNvSpPr txBox="1"/>
          <p:nvPr/>
        </p:nvSpPr>
        <p:spPr>
          <a:xfrm>
            <a:off x="838200" y="1825625"/>
            <a:ext cx="5387502" cy="435133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500"/>
              <a:t>La crise de 1929, également connue sous le nom de krach boursier, a débuté le 24 octobre 1929 à la Bourse de New York, entraînant une chute brutale des valeurs boursières.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Les causes de cette crise incluent la surproduction, l'endettement excessif, une politique monétaire restrictive et des inégalités économiques croissantes.</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Cet effondrement a provoqué des faillites bancaires massives et a marqué le début de la Grande Dépression, ayant des répercussions économiques désastreuses à l'échelle mondiale. </a:t>
            </a:r>
          </a:p>
          <a:p>
            <a:pPr indent="-228600">
              <a:lnSpc>
                <a:spcPct val="90000"/>
              </a:lnSpc>
              <a:spcAft>
                <a:spcPts val="600"/>
              </a:spcAft>
              <a:buFont typeface="Arial" panose="020B0604020202020204" pitchFamily="34" charset="0"/>
              <a:buChar char="•"/>
            </a:pPr>
            <a:endParaRPr lang="en-US" sz="1500"/>
          </a:p>
          <a:p>
            <a:pPr indent="-228600">
              <a:lnSpc>
                <a:spcPct val="90000"/>
              </a:lnSpc>
              <a:spcAft>
                <a:spcPts val="600"/>
              </a:spcAft>
              <a:buFont typeface="Arial" panose="020B0604020202020204" pitchFamily="34" charset="0"/>
              <a:buChar char="•"/>
            </a:pPr>
            <a:r>
              <a:rPr lang="en-US" sz="1500"/>
              <a:t>Les déséquilibres structurels de l'économie américaine, exacerbés par une prospérité artificielle, ont également contribué à cette crise majeure.</a:t>
            </a:r>
          </a:p>
        </p:txBody>
      </p:sp>
      <p:pic>
        <p:nvPicPr>
          <p:cNvPr id="3" name="Image 2" descr="Craquements économiques et risques de guerre (Le Monde diplomatique,  novembre 1974)">
            <a:extLst>
              <a:ext uri="{FF2B5EF4-FFF2-40B4-BE49-F238E27FC236}">
                <a16:creationId xmlns:a16="http://schemas.microsoft.com/office/drawing/2014/main" id="{733EEC27-1038-8745-607B-E7E112F0A539}"/>
              </a:ext>
            </a:extLst>
          </p:cNvPr>
          <p:cNvPicPr>
            <a:picLocks noChangeAspect="1"/>
          </p:cNvPicPr>
          <p:nvPr/>
        </p:nvPicPr>
        <p:blipFill>
          <a:blip r:embed="rId2"/>
          <a:srcRect l="26976" r="25455" b="1"/>
          <a:stretch>
            <a:fillRect/>
          </a:stretch>
        </p:blipFill>
        <p:spPr>
          <a:xfrm>
            <a:off x="6621294" y="1295416"/>
            <a:ext cx="557070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41"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3451" y="1656147"/>
            <a:ext cx="546100"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739" y="587516"/>
            <a:ext cx="2987899"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AutoShape 2" descr="Marque de recherche Copilot">
            <a:hlinkClick r:id="rId3"/>
            <a:extLst>
              <a:ext uri="{FF2B5EF4-FFF2-40B4-BE49-F238E27FC236}">
                <a16:creationId xmlns:a16="http://schemas.microsoft.com/office/drawing/2014/main" id="{7453C1AE-A68B-91C8-8C4B-879D0437A2C5}"/>
              </a:ext>
            </a:extLst>
          </p:cNvPr>
          <p:cNvSpPr>
            <a:spLocks noChangeAspect="1" noChangeArrowheads="1"/>
          </p:cNvSpPr>
          <p:nvPr/>
        </p:nvSpPr>
        <p:spPr bwMode="auto">
          <a:xfrm>
            <a:off x="63500" y="-358775"/>
            <a:ext cx="1104900" cy="152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CH"/>
          </a:p>
        </p:txBody>
      </p:sp>
    </p:spTree>
    <p:extLst>
      <p:ext uri="{BB962C8B-B14F-4D97-AF65-F5344CB8AC3E}">
        <p14:creationId xmlns:p14="http://schemas.microsoft.com/office/powerpoint/2010/main" val="355950790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CC7D015-0DD8-420F-A568-AC4FEDC412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DC595556-C814-4F1F-B0E5-71812F38A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Image 3" descr="Le krach boursier de 1929 – Tout savoir et comprendre">
            <a:extLst>
              <a:ext uri="{FF2B5EF4-FFF2-40B4-BE49-F238E27FC236}">
                <a16:creationId xmlns:a16="http://schemas.microsoft.com/office/drawing/2014/main" id="{85B731DE-5525-2461-DF2B-E8794EE4AD70}"/>
              </a:ext>
            </a:extLst>
          </p:cNvPr>
          <p:cNvPicPr>
            <a:picLocks noChangeAspect="1"/>
          </p:cNvPicPr>
          <p:nvPr/>
        </p:nvPicPr>
        <p:blipFill>
          <a:blip r:embed="rId2">
            <a:alphaModFix amt="60000"/>
          </a:blip>
          <a:srcRect t="13109" r="-1" b="-1"/>
          <a:stretch>
            <a:fillRect/>
          </a:stretch>
        </p:blipFill>
        <p:spPr>
          <a:xfrm>
            <a:off x="-1" y="10"/>
            <a:ext cx="12192001" cy="6857990"/>
          </a:xfrm>
          <a:prstGeom prst="rect">
            <a:avLst/>
          </a:prstGeom>
        </p:spPr>
      </p:pic>
      <p:sp>
        <p:nvSpPr>
          <p:cNvPr id="2" name="Titre 1">
            <a:extLst>
              <a:ext uri="{FF2B5EF4-FFF2-40B4-BE49-F238E27FC236}">
                <a16:creationId xmlns:a16="http://schemas.microsoft.com/office/drawing/2014/main" id="{46AA126D-090B-420F-E434-773F32AFB7D3}"/>
              </a:ext>
            </a:extLst>
          </p:cNvPr>
          <p:cNvSpPr>
            <a:spLocks noGrp="1"/>
          </p:cNvSpPr>
          <p:nvPr>
            <p:ph type="title"/>
          </p:nvPr>
        </p:nvSpPr>
        <p:spPr>
          <a:xfrm>
            <a:off x="838200" y="557189"/>
            <a:ext cx="4155825" cy="5571898"/>
          </a:xfrm>
        </p:spPr>
        <p:txBody>
          <a:bodyPr>
            <a:normAutofit/>
          </a:bodyPr>
          <a:lstStyle/>
          <a:p>
            <a:r>
              <a:rPr lang="fr-FR">
                <a:solidFill>
                  <a:srgbClr val="FFFFFF"/>
                </a:solidFill>
              </a:rPr>
              <a:t>Krash boursier  </a:t>
            </a:r>
            <a:br>
              <a:rPr lang="fr-FR">
                <a:solidFill>
                  <a:srgbClr val="FFFFFF"/>
                </a:solidFill>
              </a:rPr>
            </a:br>
            <a:endParaRPr lang="fr-CH">
              <a:solidFill>
                <a:srgbClr val="FFFFFF"/>
              </a:solidFill>
            </a:endParaRPr>
          </a:p>
        </p:txBody>
      </p:sp>
      <p:sp>
        <p:nvSpPr>
          <p:cNvPr id="3" name="Espace réservé du contenu 2">
            <a:extLst>
              <a:ext uri="{FF2B5EF4-FFF2-40B4-BE49-F238E27FC236}">
                <a16:creationId xmlns:a16="http://schemas.microsoft.com/office/drawing/2014/main" id="{4EE10C42-C03C-F7DD-0183-09C6980ED3D8}"/>
              </a:ext>
            </a:extLst>
          </p:cNvPr>
          <p:cNvSpPr>
            <a:spLocks noGrp="1"/>
          </p:cNvSpPr>
          <p:nvPr>
            <p:ph idx="1"/>
          </p:nvPr>
        </p:nvSpPr>
        <p:spPr>
          <a:xfrm>
            <a:off x="5186552" y="557189"/>
            <a:ext cx="6167246" cy="5571898"/>
          </a:xfrm>
        </p:spPr>
        <p:txBody>
          <a:bodyPr vert="horz" lIns="91440" tIns="45720" rIns="91440" bIns="45720" rtlCol="0" anchor="ctr">
            <a:noAutofit/>
          </a:bodyPr>
          <a:lstStyle/>
          <a:p>
            <a:pPr marL="0" indent="0">
              <a:buNone/>
            </a:pPr>
            <a:r>
              <a:rPr lang="fr-CH" sz="3600" b="1">
                <a:solidFill>
                  <a:srgbClr val="FFFFFF"/>
                </a:solidFill>
              </a:rPr>
              <a:t>Avant</a:t>
            </a:r>
            <a:endParaRPr lang="fr-FR" sz="3600" b="1"/>
          </a:p>
          <a:p>
            <a:r>
              <a:rPr lang="fr-CH">
                <a:solidFill>
                  <a:srgbClr val="FFFFFF"/>
                </a:solidFill>
              </a:rPr>
              <a:t>Croissance économique</a:t>
            </a:r>
          </a:p>
          <a:p>
            <a:r>
              <a:rPr lang="fr-CH">
                <a:solidFill>
                  <a:srgbClr val="FFFFFF"/>
                </a:solidFill>
              </a:rPr>
              <a:t>Prospérité  : hausse des actions en continu</a:t>
            </a:r>
          </a:p>
          <a:p>
            <a:pPr marL="0" indent="0">
              <a:buNone/>
            </a:pPr>
            <a:r>
              <a:rPr lang="fr-CH" sz="3200" b="1">
                <a:solidFill>
                  <a:srgbClr val="FFFFFF"/>
                </a:solidFill>
              </a:rPr>
              <a:t>Déclenchement</a:t>
            </a:r>
          </a:p>
          <a:p>
            <a:r>
              <a:rPr lang="fr-CH">
                <a:solidFill>
                  <a:srgbClr val="FFFFFF"/>
                </a:solidFill>
              </a:rPr>
              <a:t>Achat massif</a:t>
            </a:r>
          </a:p>
          <a:p>
            <a:r>
              <a:rPr lang="fr-CH">
                <a:solidFill>
                  <a:srgbClr val="FFFFFF"/>
                </a:solidFill>
              </a:rPr>
              <a:t>Crédit facile</a:t>
            </a:r>
          </a:p>
          <a:p>
            <a:r>
              <a:rPr lang="fr-CH">
                <a:solidFill>
                  <a:srgbClr val="FFFFFF"/>
                </a:solidFill>
              </a:rPr>
              <a:t>Jeudi noir (24 octobre 1929)</a:t>
            </a:r>
          </a:p>
          <a:p>
            <a:r>
              <a:rPr lang="fr-CH">
                <a:solidFill>
                  <a:srgbClr val="FFFFFF"/>
                </a:solidFill>
              </a:rPr>
              <a:t>Effondrement total</a:t>
            </a:r>
          </a:p>
          <a:p>
            <a:r>
              <a:rPr lang="fr-CH">
                <a:solidFill>
                  <a:srgbClr val="FFFFFF"/>
                </a:solidFill>
              </a:rPr>
              <a:t>Chute brutale des prix</a:t>
            </a:r>
          </a:p>
          <a:p>
            <a:r>
              <a:rPr lang="fr-CH">
                <a:solidFill>
                  <a:srgbClr val="FFFFFF"/>
                </a:solidFill>
              </a:rPr>
              <a:t>Mardi noir (29 octobre 1929)</a:t>
            </a:r>
          </a:p>
          <a:p>
            <a:r>
              <a:rPr lang="fr-CH">
                <a:solidFill>
                  <a:srgbClr val="FFFFFF"/>
                </a:solidFill>
              </a:rPr>
              <a:t>Millions d'actions vendues</a:t>
            </a:r>
          </a:p>
          <a:p>
            <a:r>
              <a:rPr lang="fr-CH">
                <a:solidFill>
                  <a:srgbClr val="FFFFFF"/>
                </a:solidFill>
              </a:rPr>
              <a:t>Investisseurs ruinés</a:t>
            </a:r>
          </a:p>
        </p:txBody>
      </p:sp>
    </p:spTree>
    <p:extLst>
      <p:ext uri="{BB962C8B-B14F-4D97-AF65-F5344CB8AC3E}">
        <p14:creationId xmlns:p14="http://schemas.microsoft.com/office/powerpoint/2010/main" val="215568107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10" presetClass="entr" presetSubtype="0"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750"/>
                                        <p:tgtEl>
                                          <p:spTgt spid="3">
                                            <p:txEl>
                                              <p:pRg st="1" end="1"/>
                                            </p:txEl>
                                          </p:spTgt>
                                        </p:tgtEl>
                                      </p:cBhvr>
                                    </p:animEffect>
                                  </p:childTnLst>
                                </p:cTn>
                              </p:par>
                            </p:childTnLst>
                          </p:cTn>
                        </p:par>
                        <p:par>
                          <p:cTn id="13" fill="hold">
                            <p:stCondLst>
                              <p:cond delay="3750"/>
                            </p:stCondLst>
                            <p:childTnLst>
                              <p:par>
                                <p:cTn id="14" presetID="10" presetClass="entr" presetSubtype="0" fill="hold" grpId="0" nodeType="after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2750"/>
                                        <p:tgtEl>
                                          <p:spTgt spid="3">
                                            <p:txEl>
                                              <p:pRg st="2" end="2"/>
                                            </p:txEl>
                                          </p:spTgt>
                                        </p:tgtEl>
                                      </p:cBhvr>
                                    </p:animEffect>
                                  </p:childTnLst>
                                </p:cTn>
                              </p:par>
                            </p:childTnLst>
                          </p:cTn>
                        </p:par>
                        <p:par>
                          <p:cTn id="17" fill="hold">
                            <p:stCondLst>
                              <p:cond delay="6500"/>
                            </p:stCondLst>
                            <p:childTnLst>
                              <p:par>
                                <p:cTn id="18" presetID="2" presetClass="entr" presetSubtype="4"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275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275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2" fill="hold">
                            <p:stCondLst>
                              <p:cond delay="9250"/>
                            </p:stCondLst>
                            <p:childTnLst>
                              <p:par>
                                <p:cTn id="23" presetID="10" presetClass="entr" presetSubtype="0" fill="hold" grpId="0" nodeType="after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750"/>
                                        <p:tgtEl>
                                          <p:spTgt spid="3">
                                            <p:txEl>
                                              <p:pRg st="4" end="4"/>
                                            </p:txEl>
                                          </p:spTgt>
                                        </p:tgtEl>
                                      </p:cBhvr>
                                    </p:animEffect>
                                  </p:childTnLst>
                                </p:cTn>
                              </p:par>
                            </p:childTnLst>
                          </p:cTn>
                        </p:par>
                        <p:par>
                          <p:cTn id="26" fill="hold">
                            <p:stCondLst>
                              <p:cond delay="12000"/>
                            </p:stCondLst>
                            <p:childTnLst>
                              <p:par>
                                <p:cTn id="27" presetID="10" presetClass="entr" presetSubtype="0" fill="hold" grpId="0" nodeType="after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2750"/>
                                        <p:tgtEl>
                                          <p:spTgt spid="3">
                                            <p:txEl>
                                              <p:pRg st="5" end="5"/>
                                            </p:txEl>
                                          </p:spTgt>
                                        </p:tgtEl>
                                      </p:cBhvr>
                                    </p:animEffect>
                                  </p:childTnLst>
                                </p:cTn>
                              </p:par>
                            </p:childTnLst>
                          </p:cTn>
                        </p:par>
                        <p:par>
                          <p:cTn id="30" fill="hold">
                            <p:stCondLst>
                              <p:cond delay="14750"/>
                            </p:stCondLst>
                            <p:childTnLst>
                              <p:par>
                                <p:cTn id="31" presetID="10" presetClass="entr" presetSubtype="0" fill="hold" grpId="0" nodeType="after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2750"/>
                                        <p:tgtEl>
                                          <p:spTgt spid="3">
                                            <p:txEl>
                                              <p:pRg st="6" end="6"/>
                                            </p:txEl>
                                          </p:spTgt>
                                        </p:tgtEl>
                                      </p:cBhvr>
                                    </p:animEffect>
                                  </p:childTnLst>
                                </p:cTn>
                              </p:par>
                            </p:childTnLst>
                          </p:cTn>
                        </p:par>
                        <p:par>
                          <p:cTn id="34" fill="hold">
                            <p:stCondLst>
                              <p:cond delay="17500"/>
                            </p:stCondLst>
                            <p:childTnLst>
                              <p:par>
                                <p:cTn id="35" presetID="10" presetClass="entr" presetSubtype="0" fill="hold" grpId="0" nodeType="after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750"/>
                                        <p:tgtEl>
                                          <p:spTgt spid="3">
                                            <p:txEl>
                                              <p:pRg st="7" end="7"/>
                                            </p:txEl>
                                          </p:spTgt>
                                        </p:tgtEl>
                                      </p:cBhvr>
                                    </p:animEffect>
                                  </p:childTnLst>
                                </p:cTn>
                              </p:par>
                            </p:childTnLst>
                          </p:cTn>
                        </p:par>
                        <p:par>
                          <p:cTn id="38" fill="hold">
                            <p:stCondLst>
                              <p:cond delay="20250"/>
                            </p:stCondLst>
                            <p:childTnLst>
                              <p:par>
                                <p:cTn id="39" presetID="10" presetClass="entr" presetSubtype="0" fill="hold" grpId="0" nodeType="after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2750"/>
                                        <p:tgtEl>
                                          <p:spTgt spid="3">
                                            <p:txEl>
                                              <p:pRg st="8" end="8"/>
                                            </p:txEl>
                                          </p:spTgt>
                                        </p:tgtEl>
                                      </p:cBhvr>
                                    </p:animEffect>
                                  </p:childTnLst>
                                </p:cTn>
                              </p:par>
                            </p:childTnLst>
                          </p:cTn>
                        </p:par>
                        <p:par>
                          <p:cTn id="42" fill="hold">
                            <p:stCondLst>
                              <p:cond delay="23000"/>
                            </p:stCondLst>
                            <p:childTnLst>
                              <p:par>
                                <p:cTn id="43" presetID="10" presetClass="entr" presetSubtype="0" fill="hold" grpId="0" nodeType="after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fade">
                                      <p:cBhvr>
                                        <p:cTn id="45" dur="2750"/>
                                        <p:tgtEl>
                                          <p:spTgt spid="3">
                                            <p:txEl>
                                              <p:pRg st="9" end="9"/>
                                            </p:txEl>
                                          </p:spTgt>
                                        </p:tgtEl>
                                      </p:cBhvr>
                                    </p:animEffect>
                                  </p:childTnLst>
                                </p:cTn>
                              </p:par>
                            </p:childTnLst>
                          </p:cTn>
                        </p:par>
                        <p:par>
                          <p:cTn id="46" fill="hold">
                            <p:stCondLst>
                              <p:cond delay="25750"/>
                            </p:stCondLst>
                            <p:childTnLst>
                              <p:par>
                                <p:cTn id="47" presetID="10" presetClass="entr" presetSubtype="0" fill="hold" grpId="0" nodeType="after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3250"/>
                                        <p:tgtEl>
                                          <p:spTgt spid="3">
                                            <p:txEl>
                                              <p:pRg st="10" end="10"/>
                                            </p:txEl>
                                          </p:spTgt>
                                        </p:tgtEl>
                                      </p:cBhvr>
                                    </p:animEffect>
                                  </p:childTnLst>
                                </p:cTn>
                              </p:par>
                            </p:childTnLst>
                          </p:cTn>
                        </p:par>
                        <p:par>
                          <p:cTn id="50" fill="hold">
                            <p:stCondLst>
                              <p:cond delay="29000"/>
                            </p:stCondLst>
                            <p:childTnLst>
                              <p:par>
                                <p:cTn id="51" presetID="10" presetClass="entr" presetSubtype="0" fill="hold" grpId="0" nodeType="afterEffect">
                                  <p:stCondLst>
                                    <p:cond delay="0"/>
                                  </p:stCondLst>
                                  <p:childTnLst>
                                    <p:set>
                                      <p:cBhvr>
                                        <p:cTn id="52" dur="1" fill="hold">
                                          <p:stCondLst>
                                            <p:cond delay="0"/>
                                          </p:stCondLst>
                                        </p:cTn>
                                        <p:tgtEl>
                                          <p:spTgt spid="3">
                                            <p:txEl>
                                              <p:pRg st="11" end="11"/>
                                            </p:txEl>
                                          </p:spTgt>
                                        </p:tgtEl>
                                        <p:attrNameLst>
                                          <p:attrName>style.visibility</p:attrName>
                                        </p:attrNameLst>
                                      </p:cBhvr>
                                      <p:to>
                                        <p:strVal val="visible"/>
                                      </p:to>
                                    </p:set>
                                    <p:animEffect transition="in" filter="fade">
                                      <p:cBhvr>
                                        <p:cTn id="53" dur="275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a:extLst>
              <a:ext uri="{FF2B5EF4-FFF2-40B4-BE49-F238E27FC236}">
                <a16:creationId xmlns:a16="http://schemas.microsoft.com/office/drawing/2014/main" id="{362810D9-2C5A-477D-949C-C19189547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467"/>
            <a:ext cx="12191999" cy="6866467"/>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age 3" descr="Photo">
            <a:extLst>
              <a:ext uri="{FF2B5EF4-FFF2-40B4-BE49-F238E27FC236}">
                <a16:creationId xmlns:a16="http://schemas.microsoft.com/office/drawing/2014/main" id="{9DFC5910-9005-E2AD-F08B-556BE13C01B8}"/>
              </a:ext>
            </a:extLst>
          </p:cNvPr>
          <p:cNvPicPr>
            <a:picLocks noChangeAspect="1"/>
          </p:cNvPicPr>
          <p:nvPr/>
        </p:nvPicPr>
        <p:blipFill>
          <a:blip r:embed="rId2">
            <a:alphaModFix amt="55000"/>
          </a:blip>
          <a:srcRect b="6639"/>
          <a:stretch>
            <a:fillRect/>
          </a:stretch>
        </p:blipFill>
        <p:spPr>
          <a:xfrm>
            <a:off x="20" y="-9107"/>
            <a:ext cx="12191980" cy="6858000"/>
          </a:xfrm>
          <a:prstGeom prst="rect">
            <a:avLst/>
          </a:prstGeom>
        </p:spPr>
      </p:pic>
      <p:sp>
        <p:nvSpPr>
          <p:cNvPr id="2" name="Titre 1">
            <a:extLst>
              <a:ext uri="{FF2B5EF4-FFF2-40B4-BE49-F238E27FC236}">
                <a16:creationId xmlns:a16="http://schemas.microsoft.com/office/drawing/2014/main" id="{498A0939-A2CC-7394-3749-552CF55AD145}"/>
              </a:ext>
            </a:extLst>
          </p:cNvPr>
          <p:cNvSpPr>
            <a:spLocks noGrp="1"/>
          </p:cNvSpPr>
          <p:nvPr>
            <p:ph type="title"/>
          </p:nvPr>
        </p:nvSpPr>
        <p:spPr>
          <a:xfrm>
            <a:off x="686834" y="591344"/>
            <a:ext cx="3200400" cy="5585619"/>
          </a:xfrm>
        </p:spPr>
        <p:txBody>
          <a:bodyPr>
            <a:normAutofit/>
          </a:bodyPr>
          <a:lstStyle/>
          <a:p>
            <a:r>
              <a:rPr lang="fr-FR" noProof="0">
                <a:solidFill>
                  <a:srgbClr val="FFFFFF"/>
                </a:solidFill>
              </a:rPr>
              <a:t>Economie durant la crise</a:t>
            </a:r>
          </a:p>
        </p:txBody>
      </p:sp>
      <p:sp>
        <p:nvSpPr>
          <p:cNvPr id="18" name="Arc 1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Espace réservé du contenu 2">
            <a:extLst>
              <a:ext uri="{FF2B5EF4-FFF2-40B4-BE49-F238E27FC236}">
                <a16:creationId xmlns:a16="http://schemas.microsoft.com/office/drawing/2014/main" id="{8820E4F3-9326-B4FC-DAB5-4365D82FF200}"/>
              </a:ext>
            </a:extLst>
          </p:cNvPr>
          <p:cNvSpPr>
            <a:spLocks noGrp="1"/>
          </p:cNvSpPr>
          <p:nvPr>
            <p:ph idx="1"/>
          </p:nvPr>
        </p:nvSpPr>
        <p:spPr>
          <a:xfrm>
            <a:off x="4334882" y="941114"/>
            <a:ext cx="6906491" cy="5585619"/>
          </a:xfrm>
        </p:spPr>
        <p:txBody>
          <a:bodyPr vert="horz" lIns="91440" tIns="45720" rIns="91440" bIns="45720" rtlCol="0" anchor="ctr">
            <a:noAutofit/>
          </a:bodyPr>
          <a:lstStyle/>
          <a:p>
            <a:r>
              <a:rPr lang="fr-FR" sz="1900">
                <a:solidFill>
                  <a:srgbClr val="FFFFFF"/>
                </a:solidFill>
              </a:rPr>
              <a:t>L'économie chute durant la crise suite au Krach de Wall Street </a:t>
            </a:r>
            <a:r>
              <a:rPr lang="fr-FR" sz="1800">
                <a:solidFill>
                  <a:srgbClr val="FFFFFF"/>
                </a:solidFill>
              </a:rPr>
              <a:t>     </a:t>
            </a:r>
          </a:p>
          <a:p>
            <a:r>
              <a:rPr lang="fr-FR" sz="2100">
                <a:solidFill>
                  <a:srgbClr val="FFFFFF"/>
                </a:solidFill>
              </a:rPr>
              <a:t>Chute de la production automobile (Mars – Septembre)   </a:t>
            </a:r>
          </a:p>
          <a:p>
            <a:r>
              <a:rPr lang="fr-FR" sz="2100">
                <a:solidFill>
                  <a:srgbClr val="FFFFFF"/>
                </a:solidFill>
              </a:rPr>
              <a:t>Recule de la production industrielle (7% Mai – Octobre)</a:t>
            </a:r>
          </a:p>
          <a:p>
            <a:pPr marL="0" indent="0">
              <a:buNone/>
            </a:pPr>
            <a:r>
              <a:rPr lang="fr-FR" sz="2100" b="1">
                <a:solidFill>
                  <a:srgbClr val="FFFFFF"/>
                </a:solidFill>
              </a:rPr>
              <a:t>Crise bancaire</a:t>
            </a:r>
          </a:p>
          <a:p>
            <a:r>
              <a:rPr lang="fr-FR" sz="2100">
                <a:solidFill>
                  <a:srgbClr val="FFFFFF"/>
                </a:solidFill>
              </a:rPr>
              <a:t>Faillite des banques</a:t>
            </a:r>
          </a:p>
          <a:p>
            <a:r>
              <a:rPr lang="fr-FR" sz="2100">
                <a:solidFill>
                  <a:srgbClr val="FFFFFF"/>
                </a:solidFill>
              </a:rPr>
              <a:t>Epargnants retirent leur argent = disparition de l'épargne</a:t>
            </a:r>
          </a:p>
          <a:p>
            <a:r>
              <a:rPr lang="fr-FR" sz="2100">
                <a:solidFill>
                  <a:srgbClr val="FFFFFF"/>
                </a:solidFill>
              </a:rPr>
              <a:t>Moins de crédits accordés</a:t>
            </a:r>
          </a:p>
          <a:p>
            <a:pPr marL="0" indent="0">
              <a:buNone/>
            </a:pPr>
            <a:r>
              <a:rPr lang="fr-FR" sz="2100" b="1">
                <a:solidFill>
                  <a:srgbClr val="FFFFFF"/>
                </a:solidFill>
              </a:rPr>
              <a:t>Déflation</a:t>
            </a:r>
          </a:p>
          <a:p>
            <a:r>
              <a:rPr lang="fr-FR" sz="2100">
                <a:solidFill>
                  <a:srgbClr val="FFFFFF"/>
                </a:solidFill>
              </a:rPr>
              <a:t>Baisse des prix et des salaires</a:t>
            </a:r>
          </a:p>
          <a:p>
            <a:r>
              <a:rPr lang="fr-FR" sz="2100">
                <a:solidFill>
                  <a:srgbClr val="FFFFFF"/>
                </a:solidFill>
              </a:rPr>
              <a:t>Moins de consommations</a:t>
            </a:r>
          </a:p>
          <a:p>
            <a:pPr marL="0" indent="0">
              <a:buNone/>
            </a:pPr>
            <a:r>
              <a:rPr lang="fr-FR" sz="2100" b="1">
                <a:solidFill>
                  <a:srgbClr val="FFFFFF"/>
                </a:solidFill>
              </a:rPr>
              <a:t>Commerce mondiale</a:t>
            </a:r>
          </a:p>
          <a:p>
            <a:r>
              <a:rPr lang="fr-FR" sz="2100">
                <a:solidFill>
                  <a:srgbClr val="FFFFFF"/>
                </a:solidFill>
              </a:rPr>
              <a:t>Protectionnisme</a:t>
            </a:r>
          </a:p>
          <a:p>
            <a:r>
              <a:rPr lang="fr-FR" sz="2100">
                <a:solidFill>
                  <a:srgbClr val="FFFFFF"/>
                </a:solidFill>
              </a:rPr>
              <a:t>Augmentations des taxes douanières</a:t>
            </a:r>
          </a:p>
          <a:p>
            <a:r>
              <a:rPr lang="fr-FR" sz="2100">
                <a:solidFill>
                  <a:srgbClr val="FFFFFF"/>
                </a:solidFill>
              </a:rPr>
              <a:t>Moins d'échanges internationaux</a:t>
            </a:r>
          </a:p>
          <a:p>
            <a:r>
              <a:rPr lang="fr-FR" sz="2100">
                <a:solidFill>
                  <a:srgbClr val="FFFFFF"/>
                </a:solidFill>
              </a:rPr>
              <a:t>Aggravation de la crise</a:t>
            </a:r>
          </a:p>
          <a:p>
            <a:endParaRPr lang="fr-FR" sz="1800">
              <a:solidFill>
                <a:srgbClr val="FFFFFF"/>
              </a:solidFill>
            </a:endParaRPr>
          </a:p>
          <a:p>
            <a:endParaRPr lang="fr-FR" sz="1800">
              <a:solidFill>
                <a:srgbClr val="FFFFFF"/>
              </a:solidFill>
            </a:endParaRPr>
          </a:p>
          <a:p>
            <a:endParaRPr lang="fr-FR" sz="1800">
              <a:solidFill>
                <a:srgbClr val="FFFFFF"/>
              </a:solidFill>
            </a:endParaRPr>
          </a:p>
        </p:txBody>
      </p:sp>
    </p:spTree>
    <p:extLst>
      <p:ext uri="{BB962C8B-B14F-4D97-AF65-F5344CB8AC3E}">
        <p14:creationId xmlns:p14="http://schemas.microsoft.com/office/powerpoint/2010/main" val="34337609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3500"/>
                                        <p:tgtEl>
                                          <p:spTgt spid="3">
                                            <p:txEl>
                                              <p:pRg st="0" end="0"/>
                                            </p:txEl>
                                          </p:spTgt>
                                        </p:tgtEl>
                                      </p:cBhvr>
                                    </p:animEffect>
                                    <p:anim calcmode="lin" valueType="num">
                                      <p:cBhvr>
                                        <p:cTn id="8" dur="3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315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350" accel="100000" fill="hold">
                                          <p:stCondLst>
                                            <p:cond delay="315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par>
                          <p:cTn id="11" fill="hold">
                            <p:stCondLst>
                              <p:cond delay="3500"/>
                            </p:stCondLst>
                            <p:childTnLst>
                              <p:par>
                                <p:cTn id="12" presetID="37" presetClass="entr" presetSubtype="0" fill="hold" grpId="0"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3500"/>
                                        <p:tgtEl>
                                          <p:spTgt spid="3">
                                            <p:txEl>
                                              <p:pRg st="1" end="1"/>
                                            </p:txEl>
                                          </p:spTgt>
                                        </p:tgtEl>
                                      </p:cBhvr>
                                    </p:animEffect>
                                    <p:anim calcmode="lin" valueType="num">
                                      <p:cBhvr>
                                        <p:cTn id="15" dur="3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315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350" accel="100000" fill="hold">
                                          <p:stCondLst>
                                            <p:cond delay="315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par>
                          <p:cTn id="18" fill="hold">
                            <p:stCondLst>
                              <p:cond delay="7000"/>
                            </p:stCondLst>
                            <p:childTnLst>
                              <p:par>
                                <p:cTn id="19" presetID="37" presetClass="entr" presetSubtype="0"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3500"/>
                                        <p:tgtEl>
                                          <p:spTgt spid="3">
                                            <p:txEl>
                                              <p:pRg st="2" end="2"/>
                                            </p:txEl>
                                          </p:spTgt>
                                        </p:tgtEl>
                                      </p:cBhvr>
                                    </p:animEffect>
                                    <p:anim calcmode="lin" valueType="num">
                                      <p:cBhvr>
                                        <p:cTn id="22" dur="3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315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4" dur="350" accel="100000" fill="hold">
                                          <p:stCondLst>
                                            <p:cond delay="315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par>
                          <p:cTn id="25" fill="hold">
                            <p:stCondLst>
                              <p:cond delay="10500"/>
                            </p:stCondLst>
                            <p:childTnLst>
                              <p:par>
                                <p:cTn id="26" presetID="37" presetClass="entr" presetSubtype="0" fill="hold" grpId="0" nodeType="after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3500"/>
                                        <p:tgtEl>
                                          <p:spTgt spid="3">
                                            <p:txEl>
                                              <p:pRg st="3" end="3"/>
                                            </p:txEl>
                                          </p:spTgt>
                                        </p:tgtEl>
                                      </p:cBhvr>
                                    </p:animEffect>
                                    <p:anim calcmode="lin" valueType="num">
                                      <p:cBhvr>
                                        <p:cTn id="29" dur="3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315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1" dur="350" accel="100000" fill="hold">
                                          <p:stCondLst>
                                            <p:cond delay="3150"/>
                                          </p:stCondLst>
                                        </p:cTn>
                                        <p:tgtEl>
                                          <p:spTgt spid="3">
                                            <p:txEl>
                                              <p:pRg st="3" end="3"/>
                                            </p:txEl>
                                          </p:spTgt>
                                        </p:tgtEl>
                                        <p:attrNameLst>
                                          <p:attrName>ppt_y</p:attrName>
                                        </p:attrNameLst>
                                      </p:cBhvr>
                                      <p:tavLst>
                                        <p:tav tm="0">
                                          <p:val>
                                            <p:strVal val="#ppt_y-.03"/>
                                          </p:val>
                                        </p:tav>
                                        <p:tav tm="100000">
                                          <p:val>
                                            <p:strVal val="#ppt_y"/>
                                          </p:val>
                                        </p:tav>
                                      </p:tavLst>
                                    </p:anim>
                                  </p:childTnLst>
                                </p:cTn>
                              </p:par>
                              <p:par>
                                <p:cTn id="32" presetID="37"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3500"/>
                                        <p:tgtEl>
                                          <p:spTgt spid="3">
                                            <p:txEl>
                                              <p:pRg st="4" end="4"/>
                                            </p:txEl>
                                          </p:spTgt>
                                        </p:tgtEl>
                                      </p:cBhvr>
                                    </p:animEffect>
                                    <p:anim calcmode="lin" valueType="num">
                                      <p:cBhvr>
                                        <p:cTn id="35" dur="3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315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7" dur="350" accel="100000" fill="hold">
                                          <p:stCondLst>
                                            <p:cond delay="315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par>
                          <p:cTn id="38" fill="hold">
                            <p:stCondLst>
                              <p:cond delay="14000"/>
                            </p:stCondLst>
                            <p:childTnLst>
                              <p:par>
                                <p:cTn id="39" presetID="37" presetClass="entr" presetSubtype="0" fill="hold" grpId="0" nodeType="after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fade">
                                      <p:cBhvr>
                                        <p:cTn id="41" dur="3500"/>
                                        <p:tgtEl>
                                          <p:spTgt spid="3">
                                            <p:txEl>
                                              <p:pRg st="5" end="5"/>
                                            </p:txEl>
                                          </p:spTgt>
                                        </p:tgtEl>
                                      </p:cBhvr>
                                    </p:animEffect>
                                    <p:anim calcmode="lin" valueType="num">
                                      <p:cBhvr>
                                        <p:cTn id="42" dur="3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3" dur="315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44" dur="350" accel="100000" fill="hold">
                                          <p:stCondLst>
                                            <p:cond delay="315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par>
                          <p:cTn id="45" fill="hold">
                            <p:stCondLst>
                              <p:cond delay="17500"/>
                            </p:stCondLst>
                            <p:childTnLst>
                              <p:par>
                                <p:cTn id="46" presetID="37" presetClass="entr" presetSubtype="0" fill="hold" grpId="0" nodeType="afterEffect">
                                  <p:stCondLst>
                                    <p:cond delay="0"/>
                                  </p:stCondLst>
                                  <p:childTnLst>
                                    <p:set>
                                      <p:cBhvr>
                                        <p:cTn id="47" dur="1" fill="hold">
                                          <p:stCondLst>
                                            <p:cond delay="0"/>
                                          </p:stCondLst>
                                        </p:cTn>
                                        <p:tgtEl>
                                          <p:spTgt spid="3">
                                            <p:txEl>
                                              <p:pRg st="6" end="6"/>
                                            </p:txEl>
                                          </p:spTgt>
                                        </p:tgtEl>
                                        <p:attrNameLst>
                                          <p:attrName>style.visibility</p:attrName>
                                        </p:attrNameLst>
                                      </p:cBhvr>
                                      <p:to>
                                        <p:strVal val="visible"/>
                                      </p:to>
                                    </p:set>
                                    <p:animEffect transition="in" filter="fade">
                                      <p:cBhvr>
                                        <p:cTn id="48" dur="3500"/>
                                        <p:tgtEl>
                                          <p:spTgt spid="3">
                                            <p:txEl>
                                              <p:pRg st="6" end="6"/>
                                            </p:txEl>
                                          </p:spTgt>
                                        </p:tgtEl>
                                      </p:cBhvr>
                                    </p:animEffect>
                                    <p:anim calcmode="lin" valueType="num">
                                      <p:cBhvr>
                                        <p:cTn id="49" dur="3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0" dur="315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1" dur="350" accel="100000" fill="hold">
                                          <p:stCondLst>
                                            <p:cond delay="315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par>
                          <p:cTn id="52" fill="hold">
                            <p:stCondLst>
                              <p:cond delay="21000"/>
                            </p:stCondLst>
                            <p:childTnLst>
                              <p:par>
                                <p:cTn id="53" presetID="37" presetClass="entr" presetSubtype="0" fill="hold" grpId="0" nodeType="after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Effect transition="in" filter="fade">
                                      <p:cBhvr>
                                        <p:cTn id="55" dur="3500"/>
                                        <p:tgtEl>
                                          <p:spTgt spid="3">
                                            <p:txEl>
                                              <p:pRg st="7" end="7"/>
                                            </p:txEl>
                                          </p:spTgt>
                                        </p:tgtEl>
                                      </p:cBhvr>
                                    </p:animEffect>
                                    <p:anim calcmode="lin" valueType="num">
                                      <p:cBhvr>
                                        <p:cTn id="56" dur="3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7" dur="315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58" dur="350" accel="100000" fill="hold">
                                          <p:stCondLst>
                                            <p:cond delay="315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par>
                          <p:cTn id="59" fill="hold">
                            <p:stCondLst>
                              <p:cond delay="24500"/>
                            </p:stCondLst>
                            <p:childTnLst>
                              <p:par>
                                <p:cTn id="60" presetID="37" presetClass="entr" presetSubtype="0" fill="hold" grpId="0" nodeType="after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Effect transition="in" filter="fade">
                                      <p:cBhvr>
                                        <p:cTn id="62" dur="3500"/>
                                        <p:tgtEl>
                                          <p:spTgt spid="3">
                                            <p:txEl>
                                              <p:pRg st="8" end="8"/>
                                            </p:txEl>
                                          </p:spTgt>
                                        </p:tgtEl>
                                      </p:cBhvr>
                                    </p:animEffect>
                                    <p:anim calcmode="lin" valueType="num">
                                      <p:cBhvr>
                                        <p:cTn id="63" dur="3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4" dur="3150" decel="100000" fill="hold"/>
                                        <p:tgtEl>
                                          <p:spTgt spid="3">
                                            <p:txEl>
                                              <p:pRg st="8" end="8"/>
                                            </p:txEl>
                                          </p:spTgt>
                                        </p:tgtEl>
                                        <p:attrNameLst>
                                          <p:attrName>ppt_y</p:attrName>
                                        </p:attrNameLst>
                                      </p:cBhvr>
                                      <p:tavLst>
                                        <p:tav tm="0">
                                          <p:val>
                                            <p:strVal val="#ppt_y+1"/>
                                          </p:val>
                                        </p:tav>
                                        <p:tav tm="100000">
                                          <p:val>
                                            <p:strVal val="#ppt_y-.03"/>
                                          </p:val>
                                        </p:tav>
                                      </p:tavLst>
                                    </p:anim>
                                    <p:anim calcmode="lin" valueType="num">
                                      <p:cBhvr>
                                        <p:cTn id="65" dur="350" accel="100000" fill="hold">
                                          <p:stCondLst>
                                            <p:cond delay="3150"/>
                                          </p:stCondLst>
                                        </p:cTn>
                                        <p:tgtEl>
                                          <p:spTgt spid="3">
                                            <p:txEl>
                                              <p:pRg st="8" end="8"/>
                                            </p:txEl>
                                          </p:spTgt>
                                        </p:tgtEl>
                                        <p:attrNameLst>
                                          <p:attrName>ppt_y</p:attrName>
                                        </p:attrNameLst>
                                      </p:cBhvr>
                                      <p:tavLst>
                                        <p:tav tm="0">
                                          <p:val>
                                            <p:strVal val="#ppt_y-.03"/>
                                          </p:val>
                                        </p:tav>
                                        <p:tav tm="100000">
                                          <p:val>
                                            <p:strVal val="#ppt_y"/>
                                          </p:val>
                                        </p:tav>
                                      </p:tavLst>
                                    </p:anim>
                                  </p:childTnLst>
                                </p:cTn>
                              </p:par>
                            </p:childTnLst>
                          </p:cTn>
                        </p:par>
                        <p:par>
                          <p:cTn id="66" fill="hold">
                            <p:stCondLst>
                              <p:cond delay="28000"/>
                            </p:stCondLst>
                            <p:childTnLst>
                              <p:par>
                                <p:cTn id="67" presetID="37" presetClass="entr" presetSubtype="0" fill="hold" grpId="0" nodeType="afterEffect">
                                  <p:stCondLst>
                                    <p:cond delay="0"/>
                                  </p:stCondLst>
                                  <p:childTnLst>
                                    <p:set>
                                      <p:cBhvr>
                                        <p:cTn id="68" dur="1" fill="hold">
                                          <p:stCondLst>
                                            <p:cond delay="0"/>
                                          </p:stCondLst>
                                        </p:cTn>
                                        <p:tgtEl>
                                          <p:spTgt spid="3">
                                            <p:txEl>
                                              <p:pRg st="9" end="9"/>
                                            </p:txEl>
                                          </p:spTgt>
                                        </p:tgtEl>
                                        <p:attrNameLst>
                                          <p:attrName>style.visibility</p:attrName>
                                        </p:attrNameLst>
                                      </p:cBhvr>
                                      <p:to>
                                        <p:strVal val="visible"/>
                                      </p:to>
                                    </p:set>
                                    <p:animEffect transition="in" filter="fade">
                                      <p:cBhvr>
                                        <p:cTn id="69" dur="3500"/>
                                        <p:tgtEl>
                                          <p:spTgt spid="3">
                                            <p:txEl>
                                              <p:pRg st="9" end="9"/>
                                            </p:txEl>
                                          </p:spTgt>
                                        </p:tgtEl>
                                      </p:cBhvr>
                                    </p:animEffect>
                                    <p:anim calcmode="lin" valueType="num">
                                      <p:cBhvr>
                                        <p:cTn id="70" dur="3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1" dur="3150" decel="100000" fill="hold"/>
                                        <p:tgtEl>
                                          <p:spTgt spid="3">
                                            <p:txEl>
                                              <p:pRg st="9" end="9"/>
                                            </p:txEl>
                                          </p:spTgt>
                                        </p:tgtEl>
                                        <p:attrNameLst>
                                          <p:attrName>ppt_y</p:attrName>
                                        </p:attrNameLst>
                                      </p:cBhvr>
                                      <p:tavLst>
                                        <p:tav tm="0">
                                          <p:val>
                                            <p:strVal val="#ppt_y+1"/>
                                          </p:val>
                                        </p:tav>
                                        <p:tav tm="100000">
                                          <p:val>
                                            <p:strVal val="#ppt_y-.03"/>
                                          </p:val>
                                        </p:tav>
                                      </p:tavLst>
                                    </p:anim>
                                    <p:anim calcmode="lin" valueType="num">
                                      <p:cBhvr>
                                        <p:cTn id="72" dur="350" accel="100000" fill="hold">
                                          <p:stCondLst>
                                            <p:cond delay="3150"/>
                                          </p:stCondLst>
                                        </p:cTn>
                                        <p:tgtEl>
                                          <p:spTgt spid="3">
                                            <p:txEl>
                                              <p:pRg st="9" end="9"/>
                                            </p:txEl>
                                          </p:spTgt>
                                        </p:tgtEl>
                                        <p:attrNameLst>
                                          <p:attrName>ppt_y</p:attrName>
                                        </p:attrNameLst>
                                      </p:cBhvr>
                                      <p:tavLst>
                                        <p:tav tm="0">
                                          <p:val>
                                            <p:strVal val="#ppt_y-.03"/>
                                          </p:val>
                                        </p:tav>
                                        <p:tav tm="100000">
                                          <p:val>
                                            <p:strVal val="#ppt_y"/>
                                          </p:val>
                                        </p:tav>
                                      </p:tavLst>
                                    </p:anim>
                                  </p:childTnLst>
                                </p:cTn>
                              </p:par>
                            </p:childTnLst>
                          </p:cTn>
                        </p:par>
                        <p:par>
                          <p:cTn id="73" fill="hold">
                            <p:stCondLst>
                              <p:cond delay="31500"/>
                            </p:stCondLst>
                            <p:childTnLst>
                              <p:par>
                                <p:cTn id="74" presetID="37" presetClass="entr" presetSubtype="0" fill="hold" grpId="0" nodeType="afterEffect">
                                  <p:stCondLst>
                                    <p:cond delay="0"/>
                                  </p:stCondLst>
                                  <p:childTnLst>
                                    <p:set>
                                      <p:cBhvr>
                                        <p:cTn id="75" dur="1" fill="hold">
                                          <p:stCondLst>
                                            <p:cond delay="0"/>
                                          </p:stCondLst>
                                        </p:cTn>
                                        <p:tgtEl>
                                          <p:spTgt spid="3">
                                            <p:txEl>
                                              <p:pRg st="10" end="10"/>
                                            </p:txEl>
                                          </p:spTgt>
                                        </p:tgtEl>
                                        <p:attrNameLst>
                                          <p:attrName>style.visibility</p:attrName>
                                        </p:attrNameLst>
                                      </p:cBhvr>
                                      <p:to>
                                        <p:strVal val="visible"/>
                                      </p:to>
                                    </p:set>
                                    <p:animEffect transition="in" filter="fade">
                                      <p:cBhvr>
                                        <p:cTn id="76" dur="3500"/>
                                        <p:tgtEl>
                                          <p:spTgt spid="3">
                                            <p:txEl>
                                              <p:pRg st="10" end="10"/>
                                            </p:txEl>
                                          </p:spTgt>
                                        </p:tgtEl>
                                      </p:cBhvr>
                                    </p:animEffect>
                                    <p:anim calcmode="lin" valueType="num">
                                      <p:cBhvr>
                                        <p:cTn id="77" dur="35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8" dur="3150" decel="100000" fill="hold"/>
                                        <p:tgtEl>
                                          <p:spTgt spid="3">
                                            <p:txEl>
                                              <p:pRg st="10" end="10"/>
                                            </p:txEl>
                                          </p:spTgt>
                                        </p:tgtEl>
                                        <p:attrNameLst>
                                          <p:attrName>ppt_y</p:attrName>
                                        </p:attrNameLst>
                                      </p:cBhvr>
                                      <p:tavLst>
                                        <p:tav tm="0">
                                          <p:val>
                                            <p:strVal val="#ppt_y+1"/>
                                          </p:val>
                                        </p:tav>
                                        <p:tav tm="100000">
                                          <p:val>
                                            <p:strVal val="#ppt_y-.03"/>
                                          </p:val>
                                        </p:tav>
                                      </p:tavLst>
                                    </p:anim>
                                    <p:anim calcmode="lin" valueType="num">
                                      <p:cBhvr>
                                        <p:cTn id="79" dur="350" accel="100000" fill="hold">
                                          <p:stCondLst>
                                            <p:cond delay="3150"/>
                                          </p:stCondLst>
                                        </p:cTn>
                                        <p:tgtEl>
                                          <p:spTgt spid="3">
                                            <p:txEl>
                                              <p:pRg st="10" end="10"/>
                                            </p:txEl>
                                          </p:spTgt>
                                        </p:tgtEl>
                                        <p:attrNameLst>
                                          <p:attrName>ppt_y</p:attrName>
                                        </p:attrNameLst>
                                      </p:cBhvr>
                                      <p:tavLst>
                                        <p:tav tm="0">
                                          <p:val>
                                            <p:strVal val="#ppt_y-.03"/>
                                          </p:val>
                                        </p:tav>
                                        <p:tav tm="100000">
                                          <p:val>
                                            <p:strVal val="#ppt_y"/>
                                          </p:val>
                                        </p:tav>
                                      </p:tavLst>
                                    </p:anim>
                                  </p:childTnLst>
                                </p:cTn>
                              </p:par>
                            </p:childTnLst>
                          </p:cTn>
                        </p:par>
                        <p:par>
                          <p:cTn id="80" fill="hold">
                            <p:stCondLst>
                              <p:cond delay="35000"/>
                            </p:stCondLst>
                            <p:childTnLst>
                              <p:par>
                                <p:cTn id="81" presetID="37" presetClass="entr" presetSubtype="0" fill="hold" grpId="0" nodeType="afterEffect">
                                  <p:stCondLst>
                                    <p:cond delay="0"/>
                                  </p:stCondLst>
                                  <p:childTnLst>
                                    <p:set>
                                      <p:cBhvr>
                                        <p:cTn id="82" dur="1" fill="hold">
                                          <p:stCondLst>
                                            <p:cond delay="0"/>
                                          </p:stCondLst>
                                        </p:cTn>
                                        <p:tgtEl>
                                          <p:spTgt spid="3">
                                            <p:txEl>
                                              <p:pRg st="11" end="11"/>
                                            </p:txEl>
                                          </p:spTgt>
                                        </p:tgtEl>
                                        <p:attrNameLst>
                                          <p:attrName>style.visibility</p:attrName>
                                        </p:attrNameLst>
                                      </p:cBhvr>
                                      <p:to>
                                        <p:strVal val="visible"/>
                                      </p:to>
                                    </p:set>
                                    <p:animEffect transition="in" filter="fade">
                                      <p:cBhvr>
                                        <p:cTn id="83" dur="3500"/>
                                        <p:tgtEl>
                                          <p:spTgt spid="3">
                                            <p:txEl>
                                              <p:pRg st="11" end="11"/>
                                            </p:txEl>
                                          </p:spTgt>
                                        </p:tgtEl>
                                      </p:cBhvr>
                                    </p:animEffect>
                                    <p:anim calcmode="lin" valueType="num">
                                      <p:cBhvr>
                                        <p:cTn id="84" dur="35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5" dur="3150" decel="100000" fill="hold"/>
                                        <p:tgtEl>
                                          <p:spTgt spid="3">
                                            <p:txEl>
                                              <p:pRg st="11" end="11"/>
                                            </p:txEl>
                                          </p:spTgt>
                                        </p:tgtEl>
                                        <p:attrNameLst>
                                          <p:attrName>ppt_y</p:attrName>
                                        </p:attrNameLst>
                                      </p:cBhvr>
                                      <p:tavLst>
                                        <p:tav tm="0">
                                          <p:val>
                                            <p:strVal val="#ppt_y+1"/>
                                          </p:val>
                                        </p:tav>
                                        <p:tav tm="100000">
                                          <p:val>
                                            <p:strVal val="#ppt_y-.03"/>
                                          </p:val>
                                        </p:tav>
                                      </p:tavLst>
                                    </p:anim>
                                    <p:anim calcmode="lin" valueType="num">
                                      <p:cBhvr>
                                        <p:cTn id="86" dur="350" accel="100000" fill="hold">
                                          <p:stCondLst>
                                            <p:cond delay="3150"/>
                                          </p:stCondLst>
                                        </p:cTn>
                                        <p:tgtEl>
                                          <p:spTgt spid="3">
                                            <p:txEl>
                                              <p:pRg st="11" end="11"/>
                                            </p:txEl>
                                          </p:spTgt>
                                        </p:tgtEl>
                                        <p:attrNameLst>
                                          <p:attrName>ppt_y</p:attrName>
                                        </p:attrNameLst>
                                      </p:cBhvr>
                                      <p:tavLst>
                                        <p:tav tm="0">
                                          <p:val>
                                            <p:strVal val="#ppt_y-.03"/>
                                          </p:val>
                                        </p:tav>
                                        <p:tav tm="100000">
                                          <p:val>
                                            <p:strVal val="#ppt_y"/>
                                          </p:val>
                                        </p:tav>
                                      </p:tavLst>
                                    </p:anim>
                                  </p:childTnLst>
                                </p:cTn>
                              </p:par>
                            </p:childTnLst>
                          </p:cTn>
                        </p:par>
                        <p:par>
                          <p:cTn id="87" fill="hold">
                            <p:stCondLst>
                              <p:cond delay="38500"/>
                            </p:stCondLst>
                            <p:childTnLst>
                              <p:par>
                                <p:cTn id="88" presetID="37" presetClass="entr" presetSubtype="0" fill="hold" grpId="0" nodeType="afterEffect">
                                  <p:stCondLst>
                                    <p:cond delay="0"/>
                                  </p:stCondLst>
                                  <p:childTnLst>
                                    <p:set>
                                      <p:cBhvr>
                                        <p:cTn id="89" dur="1" fill="hold">
                                          <p:stCondLst>
                                            <p:cond delay="0"/>
                                          </p:stCondLst>
                                        </p:cTn>
                                        <p:tgtEl>
                                          <p:spTgt spid="3">
                                            <p:txEl>
                                              <p:pRg st="12" end="12"/>
                                            </p:txEl>
                                          </p:spTgt>
                                        </p:tgtEl>
                                        <p:attrNameLst>
                                          <p:attrName>style.visibility</p:attrName>
                                        </p:attrNameLst>
                                      </p:cBhvr>
                                      <p:to>
                                        <p:strVal val="visible"/>
                                      </p:to>
                                    </p:set>
                                    <p:animEffect transition="in" filter="fade">
                                      <p:cBhvr>
                                        <p:cTn id="90" dur="3500"/>
                                        <p:tgtEl>
                                          <p:spTgt spid="3">
                                            <p:txEl>
                                              <p:pRg st="12" end="12"/>
                                            </p:txEl>
                                          </p:spTgt>
                                        </p:tgtEl>
                                      </p:cBhvr>
                                    </p:animEffect>
                                    <p:anim calcmode="lin" valueType="num">
                                      <p:cBhvr>
                                        <p:cTn id="91" dur="35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2" dur="3150" decel="100000" fill="hold"/>
                                        <p:tgtEl>
                                          <p:spTgt spid="3">
                                            <p:txEl>
                                              <p:pRg st="12" end="12"/>
                                            </p:txEl>
                                          </p:spTgt>
                                        </p:tgtEl>
                                        <p:attrNameLst>
                                          <p:attrName>ppt_y</p:attrName>
                                        </p:attrNameLst>
                                      </p:cBhvr>
                                      <p:tavLst>
                                        <p:tav tm="0">
                                          <p:val>
                                            <p:strVal val="#ppt_y+1"/>
                                          </p:val>
                                        </p:tav>
                                        <p:tav tm="100000">
                                          <p:val>
                                            <p:strVal val="#ppt_y-.03"/>
                                          </p:val>
                                        </p:tav>
                                      </p:tavLst>
                                    </p:anim>
                                    <p:anim calcmode="lin" valueType="num">
                                      <p:cBhvr>
                                        <p:cTn id="93" dur="350" accel="100000" fill="hold">
                                          <p:stCondLst>
                                            <p:cond delay="3150"/>
                                          </p:stCondLst>
                                        </p:cTn>
                                        <p:tgtEl>
                                          <p:spTgt spid="3">
                                            <p:txEl>
                                              <p:pRg st="12" end="12"/>
                                            </p:txEl>
                                          </p:spTgt>
                                        </p:tgtEl>
                                        <p:attrNameLst>
                                          <p:attrName>ppt_y</p:attrName>
                                        </p:attrNameLst>
                                      </p:cBhvr>
                                      <p:tavLst>
                                        <p:tav tm="0">
                                          <p:val>
                                            <p:strVal val="#ppt_y-.03"/>
                                          </p:val>
                                        </p:tav>
                                        <p:tav tm="100000">
                                          <p:val>
                                            <p:strVal val="#ppt_y"/>
                                          </p:val>
                                        </p:tav>
                                      </p:tavLst>
                                    </p:anim>
                                  </p:childTnLst>
                                </p:cTn>
                              </p:par>
                            </p:childTnLst>
                          </p:cTn>
                        </p:par>
                        <p:par>
                          <p:cTn id="94" fill="hold">
                            <p:stCondLst>
                              <p:cond delay="42000"/>
                            </p:stCondLst>
                            <p:childTnLst>
                              <p:par>
                                <p:cTn id="95" presetID="37" presetClass="entr" presetSubtype="0" fill="hold" grpId="0" nodeType="afterEffect">
                                  <p:stCondLst>
                                    <p:cond delay="0"/>
                                  </p:stCondLst>
                                  <p:childTnLst>
                                    <p:set>
                                      <p:cBhvr>
                                        <p:cTn id="96" dur="1" fill="hold">
                                          <p:stCondLst>
                                            <p:cond delay="0"/>
                                          </p:stCondLst>
                                        </p:cTn>
                                        <p:tgtEl>
                                          <p:spTgt spid="3">
                                            <p:txEl>
                                              <p:pRg st="13" end="13"/>
                                            </p:txEl>
                                          </p:spTgt>
                                        </p:tgtEl>
                                        <p:attrNameLst>
                                          <p:attrName>style.visibility</p:attrName>
                                        </p:attrNameLst>
                                      </p:cBhvr>
                                      <p:to>
                                        <p:strVal val="visible"/>
                                      </p:to>
                                    </p:set>
                                    <p:animEffect transition="in" filter="fade">
                                      <p:cBhvr>
                                        <p:cTn id="97" dur="3500"/>
                                        <p:tgtEl>
                                          <p:spTgt spid="3">
                                            <p:txEl>
                                              <p:pRg st="13" end="13"/>
                                            </p:txEl>
                                          </p:spTgt>
                                        </p:tgtEl>
                                      </p:cBhvr>
                                    </p:animEffect>
                                    <p:anim calcmode="lin" valueType="num">
                                      <p:cBhvr>
                                        <p:cTn id="98" dur="35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99" dur="3150" decel="100000" fill="hold"/>
                                        <p:tgtEl>
                                          <p:spTgt spid="3">
                                            <p:txEl>
                                              <p:pRg st="13" end="13"/>
                                            </p:txEl>
                                          </p:spTgt>
                                        </p:tgtEl>
                                        <p:attrNameLst>
                                          <p:attrName>ppt_y</p:attrName>
                                        </p:attrNameLst>
                                      </p:cBhvr>
                                      <p:tavLst>
                                        <p:tav tm="0">
                                          <p:val>
                                            <p:strVal val="#ppt_y+1"/>
                                          </p:val>
                                        </p:tav>
                                        <p:tav tm="100000">
                                          <p:val>
                                            <p:strVal val="#ppt_y-.03"/>
                                          </p:val>
                                        </p:tav>
                                      </p:tavLst>
                                    </p:anim>
                                    <p:anim calcmode="lin" valueType="num">
                                      <p:cBhvr>
                                        <p:cTn id="100" dur="350" accel="100000" fill="hold">
                                          <p:stCondLst>
                                            <p:cond delay="3150"/>
                                          </p:stCondLst>
                                        </p:cTn>
                                        <p:tgtEl>
                                          <p:spTgt spid="3">
                                            <p:txEl>
                                              <p:pRg st="13" end="13"/>
                                            </p:txEl>
                                          </p:spTgt>
                                        </p:tgtEl>
                                        <p:attrNameLst>
                                          <p:attrName>ppt_y</p:attrName>
                                        </p:attrNameLst>
                                      </p:cBhvr>
                                      <p:tavLst>
                                        <p:tav tm="0">
                                          <p:val>
                                            <p:strVal val="#ppt_y-.03"/>
                                          </p:val>
                                        </p:tav>
                                        <p:tav tm="100000">
                                          <p:val>
                                            <p:strVal val="#ppt_y"/>
                                          </p:val>
                                        </p:tav>
                                      </p:tavLst>
                                    </p:anim>
                                  </p:childTnLst>
                                </p:cTn>
                              </p:par>
                            </p:childTnLst>
                          </p:cTn>
                        </p:par>
                        <p:par>
                          <p:cTn id="101" fill="hold">
                            <p:stCondLst>
                              <p:cond delay="45500"/>
                            </p:stCondLst>
                            <p:childTnLst>
                              <p:par>
                                <p:cTn id="102" presetID="37" presetClass="entr" presetSubtype="0" fill="hold" grpId="0" nodeType="afterEffect">
                                  <p:stCondLst>
                                    <p:cond delay="0"/>
                                  </p:stCondLst>
                                  <p:childTnLst>
                                    <p:set>
                                      <p:cBhvr>
                                        <p:cTn id="103" dur="1" fill="hold">
                                          <p:stCondLst>
                                            <p:cond delay="0"/>
                                          </p:stCondLst>
                                        </p:cTn>
                                        <p:tgtEl>
                                          <p:spTgt spid="3">
                                            <p:txEl>
                                              <p:pRg st="14" end="14"/>
                                            </p:txEl>
                                          </p:spTgt>
                                        </p:tgtEl>
                                        <p:attrNameLst>
                                          <p:attrName>style.visibility</p:attrName>
                                        </p:attrNameLst>
                                      </p:cBhvr>
                                      <p:to>
                                        <p:strVal val="visible"/>
                                      </p:to>
                                    </p:set>
                                    <p:animEffect transition="in" filter="fade">
                                      <p:cBhvr>
                                        <p:cTn id="104" dur="3500"/>
                                        <p:tgtEl>
                                          <p:spTgt spid="3">
                                            <p:txEl>
                                              <p:pRg st="14" end="14"/>
                                            </p:txEl>
                                          </p:spTgt>
                                        </p:tgtEl>
                                      </p:cBhvr>
                                    </p:animEffect>
                                    <p:anim calcmode="lin" valueType="num">
                                      <p:cBhvr>
                                        <p:cTn id="105" dur="35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6" dur="3150" decel="100000" fill="hold"/>
                                        <p:tgtEl>
                                          <p:spTgt spid="3">
                                            <p:txEl>
                                              <p:pRg st="14" end="14"/>
                                            </p:txEl>
                                          </p:spTgt>
                                        </p:tgtEl>
                                        <p:attrNameLst>
                                          <p:attrName>ppt_y</p:attrName>
                                        </p:attrNameLst>
                                      </p:cBhvr>
                                      <p:tavLst>
                                        <p:tav tm="0">
                                          <p:val>
                                            <p:strVal val="#ppt_y+1"/>
                                          </p:val>
                                        </p:tav>
                                        <p:tav tm="100000">
                                          <p:val>
                                            <p:strVal val="#ppt_y-.03"/>
                                          </p:val>
                                        </p:tav>
                                      </p:tavLst>
                                    </p:anim>
                                    <p:anim calcmode="lin" valueType="num">
                                      <p:cBhvr>
                                        <p:cTn id="107" dur="350" accel="100000" fill="hold">
                                          <p:stCondLst>
                                            <p:cond delay="3150"/>
                                          </p:stCondLst>
                                        </p:cTn>
                                        <p:tgtEl>
                                          <p:spTgt spid="3">
                                            <p:txEl>
                                              <p:pRg st="14" end="1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Espace réservé du contenu 4" descr="The image shows a downward-trending line graph, possibly representing a decline in a particular metric or index, with data points marked for July 1930 through July 1932.&#10;&#10;Le contenu généré par l’IA peut être incorrect.">
            <a:extLst>
              <a:ext uri="{FF2B5EF4-FFF2-40B4-BE49-F238E27FC236}">
                <a16:creationId xmlns:a16="http://schemas.microsoft.com/office/drawing/2014/main" id="{7E36BAE8-9AA7-9E9D-299A-C64065CDA8E2}"/>
              </a:ext>
            </a:extLst>
          </p:cNvPr>
          <p:cNvPicPr>
            <a:picLocks noGrp="1" noChangeAspect="1"/>
          </p:cNvPicPr>
          <p:nvPr>
            <p:ph idx="1"/>
          </p:nvPr>
        </p:nvPicPr>
        <p:blipFill>
          <a:blip r:embed="rId3">
            <a:alphaModFix amt="60000"/>
            <a:extLst>
              <a:ext uri="{28A0092B-C50C-407E-A947-70E740481C1C}">
                <a14:useLocalDpi xmlns:a14="http://schemas.microsoft.com/office/drawing/2010/main" val="0"/>
              </a:ext>
            </a:extLst>
          </a:blip>
          <a:srcRect t="524" b="11927"/>
          <a:stretch>
            <a:fillRect/>
          </a:stretch>
        </p:blipFill>
        <p:spPr>
          <a:xfrm>
            <a:off x="-1" y="10"/>
            <a:ext cx="12192001" cy="6857990"/>
          </a:xfrm>
          <a:prstGeom prst="rect">
            <a:avLst/>
          </a:prstGeom>
        </p:spPr>
      </p:pic>
      <p:sp>
        <p:nvSpPr>
          <p:cNvPr id="2" name="Titre 1">
            <a:extLst>
              <a:ext uri="{FF2B5EF4-FFF2-40B4-BE49-F238E27FC236}">
                <a16:creationId xmlns:a16="http://schemas.microsoft.com/office/drawing/2014/main" id="{113DDE63-318E-8C8E-4299-44C9A3DA6E1C}"/>
              </a:ext>
            </a:extLst>
          </p:cNvPr>
          <p:cNvSpPr>
            <a:spLocks noGrp="1"/>
          </p:cNvSpPr>
          <p:nvPr>
            <p:ph type="title"/>
          </p:nvPr>
        </p:nvSpPr>
        <p:spPr>
          <a:xfrm>
            <a:off x="838199" y="557189"/>
            <a:ext cx="5155263" cy="5571899"/>
          </a:xfrm>
        </p:spPr>
        <p:txBody>
          <a:bodyPr vert="horz" lIns="91440" tIns="45720" rIns="91440" bIns="45720" rtlCol="0" anchor="ctr">
            <a:normAutofit/>
          </a:bodyPr>
          <a:lstStyle/>
          <a:p>
            <a:r>
              <a:rPr lang="en-US">
                <a:solidFill>
                  <a:srgbClr val="FFFFFF"/>
                </a:solidFill>
              </a:rPr>
              <a:t>Dow Jones</a:t>
            </a:r>
            <a:br>
              <a:rPr lang="en-US">
                <a:solidFill>
                  <a:srgbClr val="FFFFFF"/>
                </a:solidFill>
              </a:rPr>
            </a:br>
            <a:endParaRPr lang="en-US">
              <a:solidFill>
                <a:srgbClr val="FFFFFF"/>
              </a:solidFill>
            </a:endParaRPr>
          </a:p>
        </p:txBody>
      </p:sp>
      <p:sp>
        <p:nvSpPr>
          <p:cNvPr id="3" name="TextBox 2">
            <a:extLst>
              <a:ext uri="{FF2B5EF4-FFF2-40B4-BE49-F238E27FC236}">
                <a16:creationId xmlns:a16="http://schemas.microsoft.com/office/drawing/2014/main" id="{96821747-4F40-586F-149C-2EBBA879B979}"/>
              </a:ext>
            </a:extLst>
          </p:cNvPr>
          <p:cNvSpPr txBox="1"/>
          <p:nvPr/>
        </p:nvSpPr>
        <p:spPr>
          <a:xfrm>
            <a:off x="6195375" y="557189"/>
            <a:ext cx="5158424" cy="5571899"/>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000" dirty="0">
                <a:solidFill>
                  <a:srgbClr val="FFFFFF"/>
                </a:solidFill>
              </a:rPr>
              <a:t>Le Dow Jones est un </a:t>
            </a:r>
            <a:r>
              <a:rPr lang="en-US" sz="2000" dirty="0" err="1">
                <a:solidFill>
                  <a:srgbClr val="FFFFFF"/>
                </a:solidFill>
              </a:rPr>
              <a:t>indice</a:t>
            </a:r>
            <a:r>
              <a:rPr lang="en-US" sz="2000" dirty="0">
                <a:solidFill>
                  <a:srgbClr val="FFFFFF"/>
                </a:solidFill>
              </a:rPr>
              <a:t> </a:t>
            </a:r>
            <a:r>
              <a:rPr lang="en-US" sz="2000" dirty="0" err="1">
                <a:solidFill>
                  <a:srgbClr val="FFFFFF"/>
                </a:solidFill>
              </a:rPr>
              <a:t>boursier</a:t>
            </a:r>
            <a:r>
              <a:rPr lang="en-US" sz="2000" dirty="0">
                <a:solidFill>
                  <a:srgbClr val="FFFFFF"/>
                </a:solidFill>
              </a:rPr>
              <a:t> </a:t>
            </a:r>
          </a:p>
          <a:p>
            <a:pPr indent="-228600">
              <a:lnSpc>
                <a:spcPct val="90000"/>
              </a:lnSpc>
              <a:spcAft>
                <a:spcPts val="600"/>
              </a:spcAft>
              <a:buFont typeface="Arial" panose="020B0604020202020204" pitchFamily="34" charset="0"/>
              <a:buChar char="•"/>
            </a:pPr>
            <a:endParaRPr lang="en-US" sz="2000">
              <a:solidFill>
                <a:srgbClr val="FFFFFF"/>
              </a:solidFill>
            </a:endParaRPr>
          </a:p>
          <a:p>
            <a:pPr indent="-228600">
              <a:lnSpc>
                <a:spcPct val="90000"/>
              </a:lnSpc>
              <a:spcAft>
                <a:spcPts val="600"/>
              </a:spcAft>
              <a:buFont typeface="Arial" panose="020B0604020202020204" pitchFamily="34" charset="0"/>
              <a:buChar char="•"/>
            </a:pPr>
            <a:r>
              <a:rPr lang="en-US" sz="2000" dirty="0">
                <a:solidFill>
                  <a:srgbClr val="FFFFFF"/>
                </a:solidFill>
              </a:rPr>
              <a:t>30 </a:t>
            </a:r>
            <a:r>
              <a:rPr lang="en-US" sz="2000" dirty="0" err="1">
                <a:solidFill>
                  <a:srgbClr val="FFFFFF"/>
                </a:solidFill>
              </a:rPr>
              <a:t>grandes</a:t>
            </a:r>
            <a:r>
              <a:rPr lang="en-US" sz="2000" dirty="0">
                <a:solidFill>
                  <a:srgbClr val="FFFFFF"/>
                </a:solidFill>
              </a:rPr>
              <a:t> </a:t>
            </a:r>
            <a:r>
              <a:rPr lang="en-US" sz="2000" dirty="0" err="1">
                <a:solidFill>
                  <a:srgbClr val="FFFFFF"/>
                </a:solidFill>
              </a:rPr>
              <a:t>entreprises</a:t>
            </a:r>
            <a:r>
              <a:rPr lang="en-US" sz="2000" dirty="0">
                <a:solidFill>
                  <a:srgbClr val="FFFFFF"/>
                </a:solidFill>
              </a:rPr>
              <a:t> </a:t>
            </a:r>
            <a:r>
              <a:rPr lang="en-US" sz="2000" dirty="0" err="1">
                <a:solidFill>
                  <a:srgbClr val="FFFFFF"/>
                </a:solidFill>
              </a:rPr>
              <a:t>américaines</a:t>
            </a:r>
            <a:endParaRPr lang="en-US" sz="2000" dirty="0">
              <a:solidFill>
                <a:srgbClr val="FFFFFF"/>
              </a:solidFill>
            </a:endParaRPr>
          </a:p>
          <a:p>
            <a:pPr indent="-228600">
              <a:lnSpc>
                <a:spcPct val="90000"/>
              </a:lnSpc>
              <a:spcAft>
                <a:spcPts val="600"/>
              </a:spcAft>
              <a:buFont typeface="Arial" panose="020B0604020202020204" pitchFamily="34" charset="0"/>
              <a:buChar char="•"/>
            </a:pPr>
            <a:endParaRPr lang="en-US" sz="2000">
              <a:solidFill>
                <a:srgbClr val="FFFFFF"/>
              </a:solidFill>
            </a:endParaRPr>
          </a:p>
          <a:p>
            <a:pPr indent="-228600">
              <a:lnSpc>
                <a:spcPct val="90000"/>
              </a:lnSpc>
              <a:spcAft>
                <a:spcPts val="600"/>
              </a:spcAft>
              <a:buFont typeface="Arial" panose="020B0604020202020204" pitchFamily="34" charset="0"/>
              <a:buChar char="•"/>
            </a:pPr>
            <a:r>
              <a:rPr lang="en-US" sz="2000" dirty="0">
                <a:solidFill>
                  <a:srgbClr val="FFFFFF"/>
                </a:solidFill>
              </a:rPr>
              <a:t>Si les actions </a:t>
            </a:r>
            <a:r>
              <a:rPr lang="en-US" sz="2000" dirty="0" err="1">
                <a:solidFill>
                  <a:srgbClr val="FFFFFF"/>
                </a:solidFill>
              </a:rPr>
              <a:t>montent</a:t>
            </a:r>
            <a:r>
              <a:rPr lang="en-US" sz="2000" dirty="0">
                <a:solidFill>
                  <a:srgbClr val="FFFFFF"/>
                </a:solidFill>
              </a:rPr>
              <a:t> → le Dow Jones         monte</a:t>
            </a:r>
            <a:endParaRPr lang="en-US" sz="2000" dirty="0"/>
          </a:p>
          <a:p>
            <a:pPr indent="-228600">
              <a:lnSpc>
                <a:spcPct val="90000"/>
              </a:lnSpc>
              <a:spcAft>
                <a:spcPts val="600"/>
              </a:spcAft>
              <a:buFont typeface="Arial" panose="020B0604020202020204" pitchFamily="34" charset="0"/>
              <a:buChar char="•"/>
            </a:pPr>
            <a:endParaRPr lang="en-US" sz="2000" dirty="0">
              <a:solidFill>
                <a:srgbClr val="FFFFFF"/>
              </a:solidFill>
            </a:endParaRPr>
          </a:p>
          <a:p>
            <a:pPr indent="-228600">
              <a:lnSpc>
                <a:spcPct val="90000"/>
              </a:lnSpc>
              <a:spcAft>
                <a:spcPts val="600"/>
              </a:spcAft>
              <a:buFont typeface="Arial" panose="020B0604020202020204" pitchFamily="34" charset="0"/>
              <a:buChar char="•"/>
            </a:pPr>
            <a:r>
              <a:rPr lang="en-US" sz="2000" dirty="0">
                <a:solidFill>
                  <a:srgbClr val="FFFFFF"/>
                </a:solidFill>
              </a:rPr>
              <a:t>Si </a:t>
            </a:r>
            <a:r>
              <a:rPr lang="en-US" sz="2000" dirty="0" err="1">
                <a:solidFill>
                  <a:srgbClr val="FFFFFF"/>
                </a:solidFill>
              </a:rPr>
              <a:t>elles</a:t>
            </a:r>
            <a:r>
              <a:rPr lang="en-US" sz="2000" dirty="0">
                <a:solidFill>
                  <a:srgbClr val="FFFFFF"/>
                </a:solidFill>
              </a:rPr>
              <a:t> </a:t>
            </a:r>
            <a:r>
              <a:rPr lang="en-US" sz="2000" dirty="0" err="1">
                <a:solidFill>
                  <a:srgbClr val="FFFFFF"/>
                </a:solidFill>
              </a:rPr>
              <a:t>baissent</a:t>
            </a:r>
            <a:r>
              <a:rPr lang="en-US" sz="2000" dirty="0">
                <a:solidFill>
                  <a:srgbClr val="FFFFFF"/>
                </a:solidFill>
              </a:rPr>
              <a:t> → le Dow Jones </a:t>
            </a:r>
            <a:r>
              <a:rPr lang="en-US" sz="2000" dirty="0" err="1">
                <a:solidFill>
                  <a:srgbClr val="FFFFFF"/>
                </a:solidFill>
              </a:rPr>
              <a:t>baisse</a:t>
            </a:r>
            <a:endParaRPr lang="en-US" sz="2000" dirty="0">
              <a:solidFill>
                <a:srgbClr val="FFFFFF"/>
              </a:solidFill>
            </a:endParaRPr>
          </a:p>
          <a:p>
            <a:pPr indent="-228600">
              <a:lnSpc>
                <a:spcPct val="90000"/>
              </a:lnSpc>
              <a:spcAft>
                <a:spcPts val="600"/>
              </a:spcAft>
              <a:buFont typeface="Arial" panose="020B0604020202020204" pitchFamily="34" charset="0"/>
              <a:buChar char="•"/>
            </a:pPr>
            <a:endParaRPr lang="en-US" sz="2000">
              <a:solidFill>
                <a:srgbClr val="FFFFFF"/>
              </a:solidFill>
            </a:endParaRPr>
          </a:p>
          <a:p>
            <a:pPr indent="-228600">
              <a:lnSpc>
                <a:spcPct val="90000"/>
              </a:lnSpc>
              <a:spcAft>
                <a:spcPts val="600"/>
              </a:spcAft>
              <a:buFont typeface="Arial" panose="020B0604020202020204" pitchFamily="34" charset="0"/>
              <a:buChar char="•"/>
            </a:pPr>
            <a:r>
              <a:rPr lang="en-US" sz="2000" dirty="0">
                <a:solidFill>
                  <a:srgbClr val="FFFFFF"/>
                </a:solidFill>
              </a:rPr>
              <a:t>Il </a:t>
            </a:r>
            <a:r>
              <a:rPr lang="en-US" sz="2000" dirty="0" err="1">
                <a:solidFill>
                  <a:srgbClr val="FFFFFF"/>
                </a:solidFill>
              </a:rPr>
              <a:t>sert</a:t>
            </a:r>
            <a:r>
              <a:rPr lang="en-US" sz="2000" dirty="0">
                <a:solidFill>
                  <a:srgbClr val="FFFFFF"/>
                </a:solidFill>
              </a:rPr>
              <a:t> </a:t>
            </a:r>
            <a:r>
              <a:rPr lang="en-US" sz="2000" dirty="0" err="1">
                <a:solidFill>
                  <a:srgbClr val="FFFFFF"/>
                </a:solidFill>
              </a:rPr>
              <a:t>d’</a:t>
            </a:r>
            <a:r>
              <a:rPr lang="en-US" sz="2000" b="1" dirty="0" err="1">
                <a:solidFill>
                  <a:srgbClr val="FFFFFF"/>
                </a:solidFill>
              </a:rPr>
              <a:t>indicateur</a:t>
            </a:r>
            <a:r>
              <a:rPr lang="en-US" sz="2000" b="1" dirty="0">
                <a:solidFill>
                  <a:srgbClr val="FFFFFF"/>
                </a:solidFill>
              </a:rPr>
              <a:t> économique </a:t>
            </a:r>
            <a:r>
              <a:rPr lang="en-US" sz="2000" b="1" dirty="0" err="1">
                <a:solidFill>
                  <a:srgbClr val="FFFFFF"/>
                </a:solidFill>
              </a:rPr>
              <a:t>clé</a:t>
            </a:r>
            <a:endParaRPr lang="en-US" sz="2000" b="1" dirty="0">
              <a:solidFill>
                <a:srgbClr val="FFFFFF"/>
              </a:solidFill>
            </a:endParaRPr>
          </a:p>
          <a:p>
            <a:pPr indent="-228600">
              <a:lnSpc>
                <a:spcPct val="90000"/>
              </a:lnSpc>
              <a:spcAft>
                <a:spcPts val="600"/>
              </a:spcAft>
              <a:buFont typeface="Arial" panose="020B0604020202020204" pitchFamily="34" charset="0"/>
              <a:buChar char="•"/>
            </a:pPr>
            <a:endParaRPr lang="en-US" sz="2000" b="1">
              <a:solidFill>
                <a:srgbClr val="FFFFFF"/>
              </a:solidFill>
            </a:endParaRPr>
          </a:p>
          <a:p>
            <a:pPr indent="-228600">
              <a:lnSpc>
                <a:spcPct val="90000"/>
              </a:lnSpc>
              <a:spcAft>
                <a:spcPts val="600"/>
              </a:spcAft>
              <a:buFont typeface="Arial" panose="020B0604020202020204" pitchFamily="34" charset="0"/>
              <a:buChar char="•"/>
            </a:pPr>
            <a:r>
              <a:rPr lang="en-US" sz="2000" dirty="0">
                <a:solidFill>
                  <a:srgbClr val="FFFFFF"/>
                </a:solidFill>
              </a:rPr>
              <a:t>Bulle </a:t>
            </a:r>
            <a:r>
              <a:rPr lang="en-US" sz="2000" dirty="0" err="1">
                <a:solidFill>
                  <a:srgbClr val="FFFFFF"/>
                </a:solidFill>
              </a:rPr>
              <a:t>spéculative</a:t>
            </a:r>
            <a:endParaRPr lang="en-US" sz="2000" dirty="0">
              <a:solidFill>
                <a:srgbClr val="FFFFFF"/>
              </a:solidFill>
            </a:endParaRPr>
          </a:p>
        </p:txBody>
      </p:sp>
    </p:spTree>
    <p:extLst>
      <p:ext uri="{BB962C8B-B14F-4D97-AF65-F5344CB8AC3E}">
        <p14:creationId xmlns:p14="http://schemas.microsoft.com/office/powerpoint/2010/main" val="14066897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56688E73-49B9-4052-A836-D248C825D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5B6AEE0C-07FE-4154-BC7C-2F20530BC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 name="Image 3" descr="La crise de 1929 &amp; The Great Depression Jumelage">
            <a:extLst>
              <a:ext uri="{FF2B5EF4-FFF2-40B4-BE49-F238E27FC236}">
                <a16:creationId xmlns:a16="http://schemas.microsoft.com/office/drawing/2014/main" id="{0CB24451-A3E1-D9BB-C1FD-9DF1C86DFD43}"/>
              </a:ext>
            </a:extLst>
          </p:cNvPr>
          <p:cNvPicPr>
            <a:picLocks noChangeAspect="1"/>
          </p:cNvPicPr>
          <p:nvPr/>
        </p:nvPicPr>
        <p:blipFill>
          <a:blip r:embed="rId2">
            <a:alphaModFix amt="60000"/>
          </a:blip>
          <a:srcRect t="19019" b="5981"/>
          <a:stretch>
            <a:fillRect/>
          </a:stretch>
        </p:blipFill>
        <p:spPr>
          <a:xfrm>
            <a:off x="-1" y="10"/>
            <a:ext cx="12192001" cy="6857990"/>
          </a:xfrm>
          <a:prstGeom prst="rect">
            <a:avLst/>
          </a:prstGeom>
        </p:spPr>
      </p:pic>
      <p:sp>
        <p:nvSpPr>
          <p:cNvPr id="2" name="Titre 1">
            <a:extLst>
              <a:ext uri="{FF2B5EF4-FFF2-40B4-BE49-F238E27FC236}">
                <a16:creationId xmlns:a16="http://schemas.microsoft.com/office/drawing/2014/main" id="{6AB4DCAB-2A24-9187-CA67-6456668CFD4E}"/>
              </a:ext>
            </a:extLst>
          </p:cNvPr>
          <p:cNvSpPr>
            <a:spLocks noGrp="1"/>
          </p:cNvSpPr>
          <p:nvPr>
            <p:ph type="title"/>
          </p:nvPr>
        </p:nvSpPr>
        <p:spPr>
          <a:xfrm>
            <a:off x="838199" y="557189"/>
            <a:ext cx="5155263" cy="5571899"/>
          </a:xfrm>
        </p:spPr>
        <p:txBody>
          <a:bodyPr>
            <a:normAutofit/>
          </a:bodyPr>
          <a:lstStyle/>
          <a:p>
            <a:r>
              <a:rPr lang="fr-FR" noProof="0">
                <a:solidFill>
                  <a:srgbClr val="FFFFFF"/>
                </a:solidFill>
              </a:rPr>
              <a:t>Vie pendant la crise</a:t>
            </a:r>
          </a:p>
        </p:txBody>
      </p:sp>
      <p:sp>
        <p:nvSpPr>
          <p:cNvPr id="3" name="Espace réservé du contenu 2">
            <a:extLst>
              <a:ext uri="{FF2B5EF4-FFF2-40B4-BE49-F238E27FC236}">
                <a16:creationId xmlns:a16="http://schemas.microsoft.com/office/drawing/2014/main" id="{43CB4081-FE3D-011A-74F4-94020C4BF1B0}"/>
              </a:ext>
            </a:extLst>
          </p:cNvPr>
          <p:cNvSpPr>
            <a:spLocks noGrp="1"/>
          </p:cNvSpPr>
          <p:nvPr>
            <p:ph idx="1"/>
          </p:nvPr>
        </p:nvSpPr>
        <p:spPr>
          <a:xfrm>
            <a:off x="6195375" y="557189"/>
            <a:ext cx="5158424" cy="5571899"/>
          </a:xfrm>
        </p:spPr>
        <p:txBody>
          <a:bodyPr vert="horz" lIns="91440" tIns="45720" rIns="91440" bIns="45720" rtlCol="0" anchor="ctr">
            <a:noAutofit/>
          </a:bodyPr>
          <a:lstStyle/>
          <a:p>
            <a:r>
              <a:rPr lang="fr-FR" sz="1800">
                <a:solidFill>
                  <a:srgbClr val="FFFFFF"/>
                </a:solidFill>
              </a:rPr>
              <a:t>Baisse du niveau de vie (moins d'achats essentiels)</a:t>
            </a:r>
          </a:p>
          <a:p>
            <a:r>
              <a:rPr lang="fr-FR" sz="1800">
                <a:solidFill>
                  <a:srgbClr val="FFFFFF"/>
                </a:solidFill>
              </a:rPr>
              <a:t>Chômage massif </a:t>
            </a:r>
          </a:p>
          <a:p>
            <a:r>
              <a:rPr lang="fr-FR" sz="1800">
                <a:solidFill>
                  <a:srgbClr val="FFFFFF"/>
                </a:solidFill>
              </a:rPr>
              <a:t>Précarité des familles (difficulté à payer le loyer)</a:t>
            </a:r>
          </a:p>
          <a:p>
            <a:r>
              <a:rPr lang="fr-FR" sz="1800">
                <a:solidFill>
                  <a:srgbClr val="FFFFFF"/>
                </a:solidFill>
              </a:rPr>
              <a:t>Réduction des dépenses (suppression des loisirs)</a:t>
            </a:r>
          </a:p>
          <a:p>
            <a:pPr marL="0" indent="0">
              <a:buNone/>
            </a:pPr>
            <a:r>
              <a:rPr lang="fr-FR" sz="2000" b="1">
                <a:solidFill>
                  <a:srgbClr val="FFFFFF"/>
                </a:solidFill>
              </a:rPr>
              <a:t> Travail et revenus</a:t>
            </a:r>
          </a:p>
          <a:p>
            <a:r>
              <a:rPr lang="fr-FR" sz="1800">
                <a:solidFill>
                  <a:srgbClr val="FFFFFF"/>
                </a:solidFill>
              </a:rPr>
              <a:t>Licenciements (fermetures d'entreprise)</a:t>
            </a:r>
          </a:p>
          <a:p>
            <a:r>
              <a:rPr lang="fr-FR" sz="1800">
                <a:solidFill>
                  <a:srgbClr val="FFFFFF"/>
                </a:solidFill>
              </a:rPr>
              <a:t>Baisse des salaires </a:t>
            </a:r>
          </a:p>
          <a:p>
            <a:r>
              <a:rPr lang="fr-FR" sz="1800">
                <a:solidFill>
                  <a:srgbClr val="FFFFFF"/>
                </a:solidFill>
              </a:rPr>
              <a:t>Travail informel (plus de travail non-déclarés)</a:t>
            </a:r>
          </a:p>
          <a:p>
            <a:r>
              <a:rPr lang="fr-FR" sz="1800">
                <a:solidFill>
                  <a:srgbClr val="FFFFFF"/>
                </a:solidFill>
              </a:rPr>
              <a:t>Insécurité de l'emploi (risque de faillites)</a:t>
            </a:r>
          </a:p>
          <a:p>
            <a:pPr marL="0" indent="0">
              <a:buNone/>
            </a:pPr>
            <a:r>
              <a:rPr lang="fr-FR" sz="2000" b="1">
                <a:solidFill>
                  <a:srgbClr val="FFFFFF"/>
                </a:solidFill>
              </a:rPr>
              <a:t> Société</a:t>
            </a:r>
          </a:p>
          <a:p>
            <a:r>
              <a:rPr lang="fr-FR" sz="1800">
                <a:solidFill>
                  <a:srgbClr val="FFFFFF"/>
                </a:solidFill>
              </a:rPr>
              <a:t>Mécontentement social (grèves, manif)</a:t>
            </a:r>
          </a:p>
          <a:p>
            <a:r>
              <a:rPr lang="fr-FR" sz="1800">
                <a:solidFill>
                  <a:srgbClr val="FFFFFF"/>
                </a:solidFill>
              </a:rPr>
              <a:t>Aides de l'état (allocations)</a:t>
            </a:r>
          </a:p>
          <a:p>
            <a:r>
              <a:rPr lang="fr-FR" sz="1800">
                <a:solidFill>
                  <a:srgbClr val="FFFFFF"/>
                </a:solidFill>
              </a:rPr>
              <a:t>Associations caritatives (distribution de repas)</a:t>
            </a:r>
          </a:p>
          <a:p>
            <a:endParaRPr lang="fr-FR" sz="1700">
              <a:solidFill>
                <a:srgbClr val="FFFFFF"/>
              </a:solidFill>
            </a:endParaRPr>
          </a:p>
        </p:txBody>
      </p:sp>
    </p:spTree>
    <p:extLst>
      <p:ext uri="{BB962C8B-B14F-4D97-AF65-F5344CB8AC3E}">
        <p14:creationId xmlns:p14="http://schemas.microsoft.com/office/powerpoint/2010/main" val="9804263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3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3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3000"/>
                            </p:stCondLst>
                            <p:childTnLst>
                              <p:par>
                                <p:cTn id="10" presetID="2" presetClass="entr" presetSubtype="4" fill="hold" grpId="0" nodeType="after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3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3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6000"/>
                            </p:stCondLst>
                            <p:childTnLst>
                              <p:par>
                                <p:cTn id="15" presetID="2" presetClass="entr" presetSubtype="4" fill="hold" grpId="0" nodeType="after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3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3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9000"/>
                            </p:stCondLst>
                            <p:childTnLst>
                              <p:par>
                                <p:cTn id="20" presetID="2" presetClass="entr" presetSubtype="4"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3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3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12000"/>
                            </p:stCondLst>
                            <p:childTnLst>
                              <p:par>
                                <p:cTn id="25" presetID="2" presetClass="entr" presetSubtype="4"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3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3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15000"/>
                            </p:stCondLst>
                            <p:childTnLst>
                              <p:par>
                                <p:cTn id="30" presetID="2" presetClass="entr" presetSubtype="4" fill="hold" grpId="0" nodeType="after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additive="base">
                                        <p:cTn id="32" dur="3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3" dur="3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18000"/>
                            </p:stCondLst>
                            <p:childTnLst>
                              <p:par>
                                <p:cTn id="35" presetID="2" presetClass="entr" presetSubtype="4" fill="hold" grpId="0" nodeType="after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3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3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9" fill="hold">
                            <p:stCondLst>
                              <p:cond delay="21000"/>
                            </p:stCondLst>
                            <p:childTnLst>
                              <p:par>
                                <p:cTn id="40" presetID="2" presetClass="entr" presetSubtype="4" fill="hold" grpId="0" nodeType="after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calcmode="lin" valueType="num">
                                      <p:cBhvr additive="base">
                                        <p:cTn id="42" dur="3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3" dur="3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4" fill="hold">
                            <p:stCondLst>
                              <p:cond delay="24000"/>
                            </p:stCondLst>
                            <p:childTnLst>
                              <p:par>
                                <p:cTn id="45" presetID="2" presetClass="entr" presetSubtype="4" fill="hold" grpId="0" nodeType="after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calcmode="lin" valueType="num">
                                      <p:cBhvr additive="base">
                                        <p:cTn id="47" dur="3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8" dur="3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500"/>
                                  </p:stCondLst>
                                  <p:childTnLst>
                                    <p:set>
                                      <p:cBhvr>
                                        <p:cTn id="52" dur="1" fill="hold">
                                          <p:stCondLst>
                                            <p:cond delay="0"/>
                                          </p:stCondLst>
                                        </p:cTn>
                                        <p:tgtEl>
                                          <p:spTgt spid="3">
                                            <p:txEl>
                                              <p:pRg st="9" end="9"/>
                                            </p:txEl>
                                          </p:spTgt>
                                        </p:tgtEl>
                                        <p:attrNameLst>
                                          <p:attrName>style.visibility</p:attrName>
                                        </p:attrNameLst>
                                      </p:cBhvr>
                                      <p:to>
                                        <p:strVal val="visible"/>
                                      </p:to>
                                    </p:set>
                                    <p:anim calcmode="lin" valueType="num">
                                      <p:cBhvr additive="base">
                                        <p:cTn id="53" dur="2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4" dur="2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 calcmode="lin" valueType="num">
                                      <p:cBhvr additive="base">
                                        <p:cTn id="59" dur="3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0" dur="3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
                                            <p:txEl>
                                              <p:pRg st="11" end="11"/>
                                            </p:txEl>
                                          </p:spTgt>
                                        </p:tgtEl>
                                        <p:attrNameLst>
                                          <p:attrName>style.visibility</p:attrName>
                                        </p:attrNameLst>
                                      </p:cBhvr>
                                      <p:to>
                                        <p:strVal val="visible"/>
                                      </p:to>
                                    </p:set>
                                    <p:anim calcmode="lin" valueType="num">
                                      <p:cBhvr additive="base">
                                        <p:cTn id="65" dur="3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6" dur="30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
                                            <p:txEl>
                                              <p:pRg st="12" end="12"/>
                                            </p:txEl>
                                          </p:spTgt>
                                        </p:tgtEl>
                                        <p:attrNameLst>
                                          <p:attrName>style.visibility</p:attrName>
                                        </p:attrNameLst>
                                      </p:cBhvr>
                                      <p:to>
                                        <p:strVal val="visible"/>
                                      </p:to>
                                    </p:set>
                                    <p:anim calcmode="lin" valueType="num">
                                      <p:cBhvr additive="base">
                                        <p:cTn id="71" dur="3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2" dur="3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descr="Exemples de lettres du XIXe siècle | La vie au XIXe siècle">
            <a:extLst>
              <a:ext uri="{FF2B5EF4-FFF2-40B4-BE49-F238E27FC236}">
                <a16:creationId xmlns:a16="http://schemas.microsoft.com/office/drawing/2014/main" id="{5B7E9484-F479-7F42-1E06-26366957DB1E}"/>
              </a:ext>
            </a:extLst>
          </p:cNvPr>
          <p:cNvPicPr>
            <a:picLocks noChangeAspect="1"/>
          </p:cNvPicPr>
          <p:nvPr/>
        </p:nvPicPr>
        <p:blipFill>
          <a:blip r:embed="rId2">
            <a:alphaModFix amt="35000"/>
          </a:blip>
          <a:srcRect/>
          <a:stretch>
            <a:fillRect/>
          </a:stretch>
        </p:blipFill>
        <p:spPr>
          <a:xfrm>
            <a:off x="20" y="10"/>
            <a:ext cx="12191980" cy="6857990"/>
          </a:xfrm>
          <a:prstGeom prst="rect">
            <a:avLst/>
          </a:prstGeom>
        </p:spPr>
      </p:pic>
      <p:sp>
        <p:nvSpPr>
          <p:cNvPr id="2" name="Titre 1">
            <a:extLst>
              <a:ext uri="{FF2B5EF4-FFF2-40B4-BE49-F238E27FC236}">
                <a16:creationId xmlns:a16="http://schemas.microsoft.com/office/drawing/2014/main" id="{711EAB8B-B4BF-3499-5354-70FFC1684480}"/>
              </a:ext>
            </a:extLst>
          </p:cNvPr>
          <p:cNvSpPr>
            <a:spLocks noGrp="1"/>
          </p:cNvSpPr>
          <p:nvPr>
            <p:ph type="title"/>
          </p:nvPr>
        </p:nvSpPr>
        <p:spPr>
          <a:xfrm>
            <a:off x="838200" y="365125"/>
            <a:ext cx="10515600" cy="1325563"/>
          </a:xfrm>
        </p:spPr>
        <p:txBody>
          <a:bodyPr>
            <a:normAutofit/>
          </a:bodyPr>
          <a:lstStyle/>
          <a:p>
            <a:r>
              <a:rPr lang="fr-FR">
                <a:solidFill>
                  <a:srgbClr val="FFFFFF"/>
                </a:solidFill>
              </a:rPr>
              <a:t>Témoignage d'une personne ayant vécu la crise</a:t>
            </a:r>
          </a:p>
        </p:txBody>
      </p:sp>
      <p:sp>
        <p:nvSpPr>
          <p:cNvPr id="3" name="Espace réservé du contenu 2">
            <a:extLst>
              <a:ext uri="{FF2B5EF4-FFF2-40B4-BE49-F238E27FC236}">
                <a16:creationId xmlns:a16="http://schemas.microsoft.com/office/drawing/2014/main" id="{9EF8728C-8419-5755-A10B-02CA95B27C9C}"/>
              </a:ext>
            </a:extLst>
          </p:cNvPr>
          <p:cNvSpPr>
            <a:spLocks noGrp="1"/>
          </p:cNvSpPr>
          <p:nvPr>
            <p:ph idx="1"/>
          </p:nvPr>
        </p:nvSpPr>
        <p:spPr>
          <a:xfrm>
            <a:off x="838200" y="1825625"/>
            <a:ext cx="10776030" cy="4351338"/>
          </a:xfrm>
        </p:spPr>
        <p:txBody>
          <a:bodyPr vert="horz" lIns="91440" tIns="45720" rIns="91440" bIns="45720" rtlCol="0">
            <a:normAutofit/>
          </a:bodyPr>
          <a:lstStyle/>
          <a:p>
            <a:r>
              <a:rPr lang="fr-FR" i="1">
                <a:solidFill>
                  <a:srgbClr val="FFFFFF"/>
                </a:solidFill>
                <a:ea typeface="+mn-lt"/>
                <a:cs typeface="+mn-lt"/>
              </a:rPr>
              <a:t>« Cher frère,</a:t>
            </a:r>
            <a:br>
              <a:rPr lang="fr-FR" i="1">
                <a:solidFill>
                  <a:srgbClr val="FFFFFF"/>
                </a:solidFill>
                <a:ea typeface="+mn-lt"/>
                <a:cs typeface="+mn-lt"/>
              </a:rPr>
            </a:br>
            <a:r>
              <a:rPr lang="fr-FR" i="1">
                <a:solidFill>
                  <a:srgbClr val="FFFFFF"/>
                </a:solidFill>
                <a:ea typeface="+mn-lt"/>
                <a:cs typeface="+mn-lt"/>
              </a:rPr>
              <a:t> Depuis quelques mois, tout a changé ici. L’usine a fermé et je n’ai plus de travail. Beaucoup de gens font la queue chaque jour pour un peu de nourriture. Les rues sont pleines d’hommes qui cherchent du travail sans succès. Nous faisons attention à chaque dépense et avons dû renoncer à beaucoup de choses. J’espère que la situation s’améliorera bientôt, car il devient difficile de subvenir aux besoins de la famille. » </a:t>
            </a:r>
            <a:r>
              <a:rPr lang="fr-FR" i="1">
                <a:solidFill>
                  <a:srgbClr val="FFFFFF"/>
                </a:solidFill>
              </a:rPr>
              <a:t> </a:t>
            </a:r>
            <a:r>
              <a:rPr lang="fr-FR" b="1">
                <a:solidFill>
                  <a:srgbClr val="FFFFFF"/>
                </a:solidFill>
              </a:rPr>
              <a:t>Auteur anonyme 1933 USA lettre d'un travailleur à son frère vivant à l'étranger</a:t>
            </a:r>
          </a:p>
        </p:txBody>
      </p:sp>
    </p:spTree>
    <p:extLst>
      <p:ext uri="{BB962C8B-B14F-4D97-AF65-F5344CB8AC3E}">
        <p14:creationId xmlns:p14="http://schemas.microsoft.com/office/powerpoint/2010/main" val="14122946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76D6CDF-C512-4739-B158-55EE955E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3"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re 1">
            <a:extLst>
              <a:ext uri="{FF2B5EF4-FFF2-40B4-BE49-F238E27FC236}">
                <a16:creationId xmlns:a16="http://schemas.microsoft.com/office/drawing/2014/main" id="{E0D107E6-400F-6105-CA46-E64AAC242AF9}"/>
              </a:ext>
            </a:extLst>
          </p:cNvPr>
          <p:cNvSpPr>
            <a:spLocks noGrp="1"/>
          </p:cNvSpPr>
          <p:nvPr>
            <p:ph type="title"/>
          </p:nvPr>
        </p:nvSpPr>
        <p:spPr>
          <a:xfrm>
            <a:off x="1137033" y="670559"/>
            <a:ext cx="4683321" cy="2148841"/>
          </a:xfrm>
        </p:spPr>
        <p:txBody>
          <a:bodyPr anchor="t">
            <a:normAutofit/>
          </a:bodyPr>
          <a:lstStyle/>
          <a:p>
            <a:r>
              <a:rPr lang="fr-FR"/>
              <a:t>Conséquences</a:t>
            </a:r>
            <a:r>
              <a:rPr lang="fr-FR" noProof="0"/>
              <a:t> sur </a:t>
            </a:r>
            <a:r>
              <a:rPr lang="fr-FR" noProof="0" err="1"/>
              <a:t>l'industrie</a:t>
            </a:r>
            <a:br>
              <a:rPr lang="fr-FR" noProof="0"/>
            </a:br>
            <a:endParaRPr lang="fr-FR" noProof="0"/>
          </a:p>
        </p:txBody>
      </p:sp>
      <p:pic>
        <p:nvPicPr>
          <p:cNvPr id="5" name="Picture 4">
            <a:extLst>
              <a:ext uri="{FF2B5EF4-FFF2-40B4-BE49-F238E27FC236}">
                <a16:creationId xmlns:a16="http://schemas.microsoft.com/office/drawing/2014/main" id="{B477111D-51E9-DAC9-EF15-D6CEBD1F63C5}"/>
              </a:ext>
            </a:extLst>
          </p:cNvPr>
          <p:cNvPicPr>
            <a:picLocks noChangeAspect="1"/>
          </p:cNvPicPr>
          <p:nvPr/>
        </p:nvPicPr>
        <p:blipFill>
          <a:blip r:embed="rId2"/>
          <a:srcRect t="5555" b="3656"/>
          <a:stretch>
            <a:fillRect/>
          </a:stretch>
        </p:blipFill>
        <p:spPr>
          <a:xfrm>
            <a:off x="1" y="3105151"/>
            <a:ext cx="6448424" cy="3752849"/>
          </a:xfrm>
          <a:custGeom>
            <a:avLst/>
            <a:gdLst/>
            <a:ahLst/>
            <a:cxnLst/>
            <a:rect l="l" t="t" r="r" b="b"/>
            <a:pathLst>
              <a:path w="6448424" h="3752849">
                <a:moveTo>
                  <a:pt x="0" y="0"/>
                </a:moveTo>
                <a:lnTo>
                  <a:pt x="137978" y="22215"/>
                </a:lnTo>
                <a:cubicBezTo>
                  <a:pt x="196046" y="32277"/>
                  <a:pt x="252469" y="42437"/>
                  <a:pt x="295660" y="49771"/>
                </a:cubicBezTo>
                <a:cubicBezTo>
                  <a:pt x="364885" y="66610"/>
                  <a:pt x="403214" y="32071"/>
                  <a:pt x="456941" y="65635"/>
                </a:cubicBezTo>
                <a:cubicBezTo>
                  <a:pt x="529612" y="69090"/>
                  <a:pt x="662508" y="71245"/>
                  <a:pt x="731691" y="70501"/>
                </a:cubicBezTo>
                <a:cubicBezTo>
                  <a:pt x="768741" y="62400"/>
                  <a:pt x="808263" y="64633"/>
                  <a:pt x="841820" y="61171"/>
                </a:cubicBezTo>
                <a:cubicBezTo>
                  <a:pt x="958973" y="43639"/>
                  <a:pt x="1009730" y="45863"/>
                  <a:pt x="1068219" y="39136"/>
                </a:cubicBezTo>
                <a:cubicBezTo>
                  <a:pt x="1104329" y="33447"/>
                  <a:pt x="1156536" y="44203"/>
                  <a:pt x="1174190" y="38808"/>
                </a:cubicBezTo>
                <a:cubicBezTo>
                  <a:pt x="1188943" y="36385"/>
                  <a:pt x="1213832" y="14880"/>
                  <a:pt x="1225923" y="34507"/>
                </a:cubicBezTo>
                <a:cubicBezTo>
                  <a:pt x="1305283" y="8501"/>
                  <a:pt x="1319617" y="30839"/>
                  <a:pt x="1385617" y="18003"/>
                </a:cubicBezTo>
                <a:cubicBezTo>
                  <a:pt x="1461876" y="-26747"/>
                  <a:pt x="1519510" y="56342"/>
                  <a:pt x="1563967" y="4638"/>
                </a:cubicBezTo>
                <a:lnTo>
                  <a:pt x="1676634" y="10582"/>
                </a:lnTo>
                <a:lnTo>
                  <a:pt x="1769429" y="20265"/>
                </a:lnTo>
                <a:cubicBezTo>
                  <a:pt x="1790625" y="23534"/>
                  <a:pt x="1880369" y="18448"/>
                  <a:pt x="1900584" y="27732"/>
                </a:cubicBezTo>
                <a:cubicBezTo>
                  <a:pt x="2072430" y="22762"/>
                  <a:pt x="2014935" y="5831"/>
                  <a:pt x="2127041" y="22101"/>
                </a:cubicBezTo>
                <a:cubicBezTo>
                  <a:pt x="2168847" y="65820"/>
                  <a:pt x="2153052" y="28773"/>
                  <a:pt x="2211644" y="44507"/>
                </a:cubicBezTo>
                <a:cubicBezTo>
                  <a:pt x="2211201" y="9921"/>
                  <a:pt x="2277596" y="73686"/>
                  <a:pt x="2299605" y="38004"/>
                </a:cubicBezTo>
                <a:cubicBezTo>
                  <a:pt x="2309570" y="41997"/>
                  <a:pt x="2318531" y="46991"/>
                  <a:pt x="2327359" y="52270"/>
                </a:cubicBezTo>
                <a:lnTo>
                  <a:pt x="2331995" y="55017"/>
                </a:lnTo>
                <a:lnTo>
                  <a:pt x="2353777" y="59755"/>
                </a:lnTo>
                <a:lnTo>
                  <a:pt x="2355893" y="68914"/>
                </a:lnTo>
                <a:lnTo>
                  <a:pt x="2385794" y="81650"/>
                </a:lnTo>
                <a:cubicBezTo>
                  <a:pt x="2397613" y="85211"/>
                  <a:pt x="2411061" y="87627"/>
                  <a:pt x="2427010" y="88184"/>
                </a:cubicBezTo>
                <a:cubicBezTo>
                  <a:pt x="2486314" y="76422"/>
                  <a:pt x="2553170" y="126870"/>
                  <a:pt x="2627153" y="110451"/>
                </a:cubicBezTo>
                <a:cubicBezTo>
                  <a:pt x="2653722" y="107383"/>
                  <a:pt x="2732043" y="116068"/>
                  <a:pt x="2744462" y="128780"/>
                </a:cubicBezTo>
                <a:cubicBezTo>
                  <a:pt x="2760299" y="132873"/>
                  <a:pt x="2780248" y="130843"/>
                  <a:pt x="2785202" y="143610"/>
                </a:cubicBezTo>
                <a:cubicBezTo>
                  <a:pt x="2794558" y="159316"/>
                  <a:pt x="2856498" y="142821"/>
                  <a:pt x="2844667" y="159029"/>
                </a:cubicBezTo>
                <a:cubicBezTo>
                  <a:pt x="2888530" y="147871"/>
                  <a:pt x="2914187" y="181391"/>
                  <a:pt x="2946649" y="192330"/>
                </a:cubicBezTo>
                <a:cubicBezTo>
                  <a:pt x="2981872" y="180417"/>
                  <a:pt x="3015239" y="215115"/>
                  <a:pt x="3088812" y="226485"/>
                </a:cubicBezTo>
                <a:cubicBezTo>
                  <a:pt x="3127734" y="212524"/>
                  <a:pt x="3138301" y="234381"/>
                  <a:pt x="3208669" y="217774"/>
                </a:cubicBezTo>
                <a:cubicBezTo>
                  <a:pt x="3242208" y="219284"/>
                  <a:pt x="3229623" y="233297"/>
                  <a:pt x="3290045" y="235553"/>
                </a:cubicBezTo>
                <a:cubicBezTo>
                  <a:pt x="3399655" y="215239"/>
                  <a:pt x="3444518" y="245862"/>
                  <a:pt x="3529335" y="249571"/>
                </a:cubicBezTo>
                <a:cubicBezTo>
                  <a:pt x="3623697" y="257405"/>
                  <a:pt x="3587652" y="268832"/>
                  <a:pt x="3716766" y="252690"/>
                </a:cubicBezTo>
                <a:cubicBezTo>
                  <a:pt x="3723469" y="267318"/>
                  <a:pt x="3737863" y="269842"/>
                  <a:pt x="3765333" y="266823"/>
                </a:cubicBezTo>
                <a:cubicBezTo>
                  <a:pt x="3810754" y="271601"/>
                  <a:pt x="3792745" y="303866"/>
                  <a:pt x="3846897" y="290090"/>
                </a:cubicBezTo>
                <a:cubicBezTo>
                  <a:pt x="3830941" y="306608"/>
                  <a:pt x="3929114" y="308026"/>
                  <a:pt x="3900217" y="323590"/>
                </a:cubicBezTo>
                <a:cubicBezTo>
                  <a:pt x="3922367" y="343425"/>
                  <a:pt x="3948574" y="318948"/>
                  <a:pt x="3971444" y="336662"/>
                </a:cubicBezTo>
                <a:cubicBezTo>
                  <a:pt x="4002781" y="344193"/>
                  <a:pt x="3960997" y="315419"/>
                  <a:pt x="3997868" y="318867"/>
                </a:cubicBezTo>
                <a:cubicBezTo>
                  <a:pt x="4041159" y="326219"/>
                  <a:pt x="4055435" y="293981"/>
                  <a:pt x="4070852" y="339615"/>
                </a:cubicBezTo>
                <a:cubicBezTo>
                  <a:pt x="4121286" y="335828"/>
                  <a:pt x="4121920" y="355506"/>
                  <a:pt x="4180483" y="373369"/>
                </a:cubicBezTo>
                <a:cubicBezTo>
                  <a:pt x="4211379" y="366707"/>
                  <a:pt x="4230171" y="374664"/>
                  <a:pt x="4246264" y="387458"/>
                </a:cubicBezTo>
                <a:cubicBezTo>
                  <a:pt x="4308508" y="393310"/>
                  <a:pt x="4357326" y="416142"/>
                  <a:pt x="4423169" y="431783"/>
                </a:cubicBezTo>
                <a:lnTo>
                  <a:pt x="4446752" y="435383"/>
                </a:lnTo>
                <a:lnTo>
                  <a:pt x="4446954" y="435566"/>
                </a:lnTo>
                <a:cubicBezTo>
                  <a:pt x="4508528" y="480137"/>
                  <a:pt x="4617740" y="529869"/>
                  <a:pt x="4662523" y="553169"/>
                </a:cubicBezTo>
                <a:cubicBezTo>
                  <a:pt x="4720320" y="547046"/>
                  <a:pt x="4678644" y="560102"/>
                  <a:pt x="4715641" y="575354"/>
                </a:cubicBezTo>
                <a:cubicBezTo>
                  <a:pt x="4682056" y="593278"/>
                  <a:pt x="4768370" y="586520"/>
                  <a:pt x="4742071" y="614016"/>
                </a:cubicBezTo>
                <a:cubicBezTo>
                  <a:pt x="4749637" y="615922"/>
                  <a:pt x="4757797" y="616899"/>
                  <a:pt x="4766183" y="617675"/>
                </a:cubicBezTo>
                <a:lnTo>
                  <a:pt x="4770562" y="618094"/>
                </a:lnTo>
                <a:lnTo>
                  <a:pt x="4783240" y="624350"/>
                </a:lnTo>
                <a:lnTo>
                  <a:pt x="4792882" y="620401"/>
                </a:lnTo>
                <a:lnTo>
                  <a:pt x="4816310" y="625721"/>
                </a:lnTo>
                <a:cubicBezTo>
                  <a:pt x="4824144" y="628595"/>
                  <a:pt x="4831482" y="632720"/>
                  <a:pt x="4837953" y="638824"/>
                </a:cubicBezTo>
                <a:cubicBezTo>
                  <a:pt x="4848645" y="668753"/>
                  <a:pt x="4922266" y="669148"/>
                  <a:pt x="4933914" y="707398"/>
                </a:cubicBezTo>
                <a:cubicBezTo>
                  <a:pt x="4940833" y="719653"/>
                  <a:pt x="4978358" y="746502"/>
                  <a:pt x="4995259" y="744825"/>
                </a:cubicBezTo>
                <a:cubicBezTo>
                  <a:pt x="5005107" y="749034"/>
                  <a:pt x="5010567" y="758092"/>
                  <a:pt x="5024744" y="753396"/>
                </a:cubicBezTo>
                <a:cubicBezTo>
                  <a:pt x="5047511" y="761361"/>
                  <a:pt x="5109162" y="783016"/>
                  <a:pt x="5131877" y="792613"/>
                </a:cubicBezTo>
                <a:cubicBezTo>
                  <a:pt x="5132671" y="802792"/>
                  <a:pt x="5144554" y="806683"/>
                  <a:pt x="5161031" y="810975"/>
                </a:cubicBezTo>
                <a:lnTo>
                  <a:pt x="5176815" y="815342"/>
                </a:lnTo>
                <a:lnTo>
                  <a:pt x="5180064" y="831233"/>
                </a:lnTo>
                <a:cubicBezTo>
                  <a:pt x="5202966" y="819270"/>
                  <a:pt x="5188976" y="863361"/>
                  <a:pt x="5215059" y="865080"/>
                </a:cubicBezTo>
                <a:cubicBezTo>
                  <a:pt x="5235765" y="864786"/>
                  <a:pt x="5236347" y="878098"/>
                  <a:pt x="5245643" y="887119"/>
                </a:cubicBezTo>
                <a:cubicBezTo>
                  <a:pt x="5267660" y="891609"/>
                  <a:pt x="5295742" y="939348"/>
                  <a:pt x="5295952" y="957174"/>
                </a:cubicBezTo>
                <a:cubicBezTo>
                  <a:pt x="5284322" y="1008946"/>
                  <a:pt x="5374979" y="1038019"/>
                  <a:pt x="5367826" y="1079140"/>
                </a:cubicBezTo>
                <a:cubicBezTo>
                  <a:pt x="5371668" y="1089190"/>
                  <a:pt x="5377921" y="1097135"/>
                  <a:pt x="5385646" y="1103730"/>
                </a:cubicBezTo>
                <a:lnTo>
                  <a:pt x="5410965" y="1119397"/>
                </a:lnTo>
                <a:lnTo>
                  <a:pt x="5436960" y="1130910"/>
                </a:lnTo>
                <a:lnTo>
                  <a:pt x="5442083" y="1133134"/>
                </a:lnTo>
                <a:cubicBezTo>
                  <a:pt x="5451910" y="1137346"/>
                  <a:pt x="5457170" y="1169188"/>
                  <a:pt x="5465219" y="1174479"/>
                </a:cubicBezTo>
                <a:cubicBezTo>
                  <a:pt x="5488744" y="1195184"/>
                  <a:pt x="5467141" y="1223401"/>
                  <a:pt x="5488171" y="1238604"/>
                </a:cubicBezTo>
                <a:cubicBezTo>
                  <a:pt x="5523491" y="1271811"/>
                  <a:pt x="5486623" y="1305961"/>
                  <a:pt x="5562172" y="1320840"/>
                </a:cubicBezTo>
                <a:cubicBezTo>
                  <a:pt x="5601634" y="1385316"/>
                  <a:pt x="5636528" y="1453139"/>
                  <a:pt x="5686905" y="1512529"/>
                </a:cubicBezTo>
                <a:cubicBezTo>
                  <a:pt x="5729049" y="1575678"/>
                  <a:pt x="5699691" y="1553768"/>
                  <a:pt x="5748726" y="1623716"/>
                </a:cubicBezTo>
                <a:cubicBezTo>
                  <a:pt x="5783098" y="1689734"/>
                  <a:pt x="5789710" y="1639740"/>
                  <a:pt x="5842593" y="1726595"/>
                </a:cubicBezTo>
                <a:cubicBezTo>
                  <a:pt x="5837824" y="1733043"/>
                  <a:pt x="5862023" y="1845188"/>
                  <a:pt x="5861042" y="1851837"/>
                </a:cubicBezTo>
                <a:cubicBezTo>
                  <a:pt x="5874156" y="1887981"/>
                  <a:pt x="5901790" y="1919218"/>
                  <a:pt x="5921290" y="1943460"/>
                </a:cubicBezTo>
                <a:lnTo>
                  <a:pt x="5978046" y="1997284"/>
                </a:lnTo>
                <a:lnTo>
                  <a:pt x="5992479" y="2056720"/>
                </a:lnTo>
                <a:cubicBezTo>
                  <a:pt x="6011078" y="2079033"/>
                  <a:pt x="6072687" y="2117397"/>
                  <a:pt x="6089639" y="2131171"/>
                </a:cubicBezTo>
                <a:lnTo>
                  <a:pt x="6094199" y="2139379"/>
                </a:lnTo>
                <a:lnTo>
                  <a:pt x="6094822" y="2139386"/>
                </a:lnTo>
                <a:cubicBezTo>
                  <a:pt x="6096947" y="2140841"/>
                  <a:pt x="6098876" y="2143416"/>
                  <a:pt x="6100692" y="2147736"/>
                </a:cubicBezTo>
                <a:lnTo>
                  <a:pt x="6102516" y="2154343"/>
                </a:lnTo>
                <a:lnTo>
                  <a:pt x="6111361" y="2170264"/>
                </a:lnTo>
                <a:lnTo>
                  <a:pt x="6215475" y="2270153"/>
                </a:lnTo>
                <a:lnTo>
                  <a:pt x="6255966" y="2335401"/>
                </a:lnTo>
                <a:lnTo>
                  <a:pt x="6272711" y="2385144"/>
                </a:lnTo>
                <a:cubicBezTo>
                  <a:pt x="6282320" y="2406495"/>
                  <a:pt x="6299066" y="2405139"/>
                  <a:pt x="6304347" y="2439388"/>
                </a:cubicBezTo>
                <a:cubicBezTo>
                  <a:pt x="6297131" y="2486231"/>
                  <a:pt x="6325530" y="2500962"/>
                  <a:pt x="6326729" y="2549400"/>
                </a:cubicBezTo>
                <a:cubicBezTo>
                  <a:pt x="6325926" y="2572066"/>
                  <a:pt x="6339111" y="2599957"/>
                  <a:pt x="6344663" y="2628839"/>
                </a:cubicBezTo>
                <a:lnTo>
                  <a:pt x="6375811" y="2639204"/>
                </a:lnTo>
                <a:cubicBezTo>
                  <a:pt x="6375427" y="2643533"/>
                  <a:pt x="6375041" y="2647863"/>
                  <a:pt x="6374657" y="2652193"/>
                </a:cubicBezTo>
                <a:cubicBezTo>
                  <a:pt x="6373555" y="2658134"/>
                  <a:pt x="6371943" y="2662665"/>
                  <a:pt x="6369740" y="2664642"/>
                </a:cubicBezTo>
                <a:cubicBezTo>
                  <a:pt x="6368032" y="2674540"/>
                  <a:pt x="6371528" y="2686899"/>
                  <a:pt x="6361964" y="2690172"/>
                </a:cubicBezTo>
                <a:cubicBezTo>
                  <a:pt x="6350507" y="2696218"/>
                  <a:pt x="6369375" y="2734440"/>
                  <a:pt x="6355511" y="2727335"/>
                </a:cubicBezTo>
                <a:cubicBezTo>
                  <a:pt x="6358746" y="2734104"/>
                  <a:pt x="6360434" y="2742096"/>
                  <a:pt x="6361058" y="2750592"/>
                </a:cubicBezTo>
                <a:cubicBezTo>
                  <a:pt x="6361013" y="2751998"/>
                  <a:pt x="6360970" y="2753408"/>
                  <a:pt x="6360926" y="2754814"/>
                </a:cubicBezTo>
                <a:lnTo>
                  <a:pt x="6339285" y="2810353"/>
                </a:lnTo>
                <a:cubicBezTo>
                  <a:pt x="6360091" y="2854187"/>
                  <a:pt x="6313103" y="2870086"/>
                  <a:pt x="6325672" y="2908809"/>
                </a:cubicBezTo>
                <a:cubicBezTo>
                  <a:pt x="6341563" y="2966972"/>
                  <a:pt x="6291836" y="2935388"/>
                  <a:pt x="6333498" y="3009772"/>
                </a:cubicBezTo>
                <a:cubicBezTo>
                  <a:pt x="6345476" y="3039254"/>
                  <a:pt x="6345955" y="3068963"/>
                  <a:pt x="6334947" y="3095405"/>
                </a:cubicBezTo>
                <a:lnTo>
                  <a:pt x="6344768" y="3155941"/>
                </a:lnTo>
                <a:cubicBezTo>
                  <a:pt x="6348643" y="3153663"/>
                  <a:pt x="6311793" y="3186588"/>
                  <a:pt x="6314754" y="3197987"/>
                </a:cubicBezTo>
                <a:cubicBezTo>
                  <a:pt x="6318695" y="3221971"/>
                  <a:pt x="6319257" y="3226752"/>
                  <a:pt x="6304230" y="3239690"/>
                </a:cubicBezTo>
                <a:cubicBezTo>
                  <a:pt x="6306321" y="3248567"/>
                  <a:pt x="6307305" y="3254005"/>
                  <a:pt x="6308837" y="3264003"/>
                </a:cubicBezTo>
                <a:cubicBezTo>
                  <a:pt x="6301812" y="3288243"/>
                  <a:pt x="6298529" y="3302527"/>
                  <a:pt x="6309285" y="3324103"/>
                </a:cubicBezTo>
                <a:cubicBezTo>
                  <a:pt x="6301188" y="3343007"/>
                  <a:pt x="6329285" y="3359307"/>
                  <a:pt x="6342503" y="3405661"/>
                </a:cubicBezTo>
                <a:cubicBezTo>
                  <a:pt x="6338012" y="3447477"/>
                  <a:pt x="6408325" y="3505721"/>
                  <a:pt x="6401531" y="3550593"/>
                </a:cubicBezTo>
                <a:cubicBezTo>
                  <a:pt x="6395655" y="3579549"/>
                  <a:pt x="6423437" y="3594758"/>
                  <a:pt x="6427705" y="3624684"/>
                </a:cubicBezTo>
                <a:cubicBezTo>
                  <a:pt x="6416402" y="3629199"/>
                  <a:pt x="6435787" y="3639516"/>
                  <a:pt x="6448424" y="3657106"/>
                </a:cubicBezTo>
                <a:lnTo>
                  <a:pt x="6444014" y="3752742"/>
                </a:lnTo>
                <a:cubicBezTo>
                  <a:pt x="6443990" y="3752777"/>
                  <a:pt x="6443967" y="3752813"/>
                  <a:pt x="6443946" y="3752849"/>
                </a:cubicBezTo>
                <a:lnTo>
                  <a:pt x="0" y="3752849"/>
                </a:lnTo>
                <a:close/>
              </a:path>
            </a:pathLst>
          </a:custGeom>
        </p:spPr>
      </p:pic>
      <p:sp>
        <p:nvSpPr>
          <p:cNvPr id="3" name="Espace réservé du contenu 2">
            <a:extLst>
              <a:ext uri="{FF2B5EF4-FFF2-40B4-BE49-F238E27FC236}">
                <a16:creationId xmlns:a16="http://schemas.microsoft.com/office/drawing/2014/main" id="{FC9F2612-5B46-DADF-49FA-D412ADF366B6}"/>
              </a:ext>
            </a:extLst>
          </p:cNvPr>
          <p:cNvSpPr>
            <a:spLocks noGrp="1"/>
          </p:cNvSpPr>
          <p:nvPr>
            <p:ph idx="1"/>
          </p:nvPr>
        </p:nvSpPr>
        <p:spPr>
          <a:xfrm>
            <a:off x="6797004" y="670559"/>
            <a:ext cx="4555782" cy="5445076"/>
          </a:xfrm>
        </p:spPr>
        <p:txBody>
          <a:bodyPr vert="horz" lIns="91440" tIns="45720" rIns="91440" bIns="45720" rtlCol="0" anchor="t">
            <a:normAutofit/>
          </a:bodyPr>
          <a:lstStyle/>
          <a:p>
            <a:r>
              <a:rPr lang="fr-FR" sz="1900" b="1">
                <a:ea typeface="+mn-lt"/>
                <a:cs typeface="+mn-lt"/>
              </a:rPr>
              <a:t>Industrie</a:t>
            </a:r>
            <a:endParaRPr lang="fr-FR" sz="1900">
              <a:ea typeface="+mn-lt"/>
              <a:cs typeface="+mn-lt"/>
            </a:endParaRPr>
          </a:p>
          <a:p>
            <a:r>
              <a:rPr lang="fr-FR" sz="1900">
                <a:ea typeface="+mn-lt"/>
                <a:cs typeface="+mn-lt"/>
              </a:rPr>
              <a:t>Pertes financières </a:t>
            </a:r>
            <a:endParaRPr lang="fr-FR" sz="1900"/>
          </a:p>
          <a:p>
            <a:r>
              <a:rPr lang="fr-FR" sz="1900">
                <a:ea typeface="+mn-lt"/>
                <a:cs typeface="+mn-lt"/>
              </a:rPr>
              <a:t>Baisse de la production </a:t>
            </a:r>
            <a:endParaRPr lang="fr-FR" sz="1900"/>
          </a:p>
          <a:p>
            <a:r>
              <a:rPr lang="fr-FR" sz="1900">
                <a:ea typeface="+mn-lt"/>
                <a:cs typeface="+mn-lt"/>
              </a:rPr>
              <a:t>Fermetures d’entreprises </a:t>
            </a:r>
            <a:endParaRPr lang="fr-FR" sz="1900"/>
          </a:p>
          <a:p>
            <a:r>
              <a:rPr lang="fr-FR" sz="1900" b="1">
                <a:ea typeface="+mn-lt"/>
                <a:cs typeface="+mn-lt"/>
              </a:rPr>
              <a:t>Entreprises</a:t>
            </a:r>
            <a:endParaRPr lang="fr-FR" sz="1900"/>
          </a:p>
          <a:p>
            <a:r>
              <a:rPr lang="fr-FR" sz="1900">
                <a:ea typeface="+mn-lt"/>
                <a:cs typeface="+mn-lt"/>
              </a:rPr>
              <a:t>Changement de stratégies </a:t>
            </a:r>
            <a:endParaRPr lang="fr-FR" sz="1900"/>
          </a:p>
          <a:p>
            <a:r>
              <a:rPr lang="fr-FR" sz="1900">
                <a:ea typeface="+mn-lt"/>
                <a:cs typeface="+mn-lt"/>
              </a:rPr>
              <a:t>Exemple : General Motors et Ford s’adaptent </a:t>
            </a:r>
            <a:endParaRPr lang="fr-FR" sz="1900"/>
          </a:p>
          <a:p>
            <a:r>
              <a:rPr lang="fr-FR" sz="1900" b="1">
                <a:ea typeface="+mn-lt"/>
                <a:cs typeface="+mn-lt"/>
              </a:rPr>
              <a:t>Banques</a:t>
            </a:r>
            <a:endParaRPr lang="fr-FR" sz="1900"/>
          </a:p>
          <a:p>
            <a:r>
              <a:rPr lang="fr-FR" sz="1900">
                <a:ea typeface="+mn-lt"/>
                <a:cs typeface="+mn-lt"/>
              </a:rPr>
              <a:t>Règles plus strictes </a:t>
            </a:r>
            <a:endParaRPr lang="fr-FR" sz="1900"/>
          </a:p>
          <a:p>
            <a:r>
              <a:rPr lang="fr-FR" sz="1900">
                <a:ea typeface="+mn-lt"/>
                <a:cs typeface="+mn-lt"/>
              </a:rPr>
              <a:t>Meilleure gestion des risques </a:t>
            </a:r>
          </a:p>
          <a:p>
            <a:r>
              <a:rPr lang="fr-FR" sz="1900" b="1">
                <a:ea typeface="+mn-lt"/>
                <a:cs typeface="+mn-lt"/>
              </a:rPr>
              <a:t>À long terme</a:t>
            </a:r>
            <a:endParaRPr lang="fr-FR" sz="1900"/>
          </a:p>
          <a:p>
            <a:r>
              <a:rPr lang="fr-FR" sz="1900">
                <a:ea typeface="+mn-lt"/>
                <a:cs typeface="+mn-lt"/>
              </a:rPr>
              <a:t>Marchés transformés </a:t>
            </a:r>
            <a:endParaRPr lang="fr-FR" sz="1900"/>
          </a:p>
          <a:p>
            <a:r>
              <a:rPr lang="fr-FR" sz="1900">
                <a:ea typeface="+mn-lt"/>
                <a:cs typeface="+mn-lt"/>
              </a:rPr>
              <a:t>Nouvelles règles économiques</a:t>
            </a:r>
            <a:endParaRPr lang="fr-FR" sz="1900"/>
          </a:p>
          <a:p>
            <a:endParaRPr lang="fr-FR" sz="1900"/>
          </a:p>
          <a:p>
            <a:endParaRPr lang="fr-FR" sz="1900" noProof="0"/>
          </a:p>
        </p:txBody>
      </p:sp>
    </p:spTree>
    <p:extLst>
      <p:ext uri="{BB962C8B-B14F-4D97-AF65-F5344CB8AC3E}">
        <p14:creationId xmlns:p14="http://schemas.microsoft.com/office/powerpoint/2010/main" val="177647146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afterEffect">
                                  <p:stCondLst>
                                    <p:cond delay="0"/>
                                  </p:stCondLst>
                                  <p:childTnLst>
                                    <p:animRot by="21600000">
                                      <p:cBhvr>
                                        <p:cTn id="6" dur="2000" fill="hold"/>
                                        <p:tgtEl>
                                          <p:spTgt spid="3">
                                            <p:txEl>
                                              <p:pRg st="0" end="0"/>
                                            </p:txEl>
                                          </p:spTgt>
                                        </p:tgtEl>
                                        <p:attrNameLst>
                                          <p:attrName>r</p:attrName>
                                        </p:attrNameLst>
                                      </p:cBhvr>
                                    </p:animRot>
                                  </p:childTnLst>
                                </p:cTn>
                              </p:par>
                            </p:childTnLst>
                          </p:cTn>
                        </p:par>
                        <p:par>
                          <p:cTn id="7" fill="hold">
                            <p:stCondLst>
                              <p:cond delay="2000"/>
                            </p:stCondLst>
                            <p:childTnLst>
                              <p:par>
                                <p:cTn id="8" presetID="2" presetClass="entr" presetSubtype="4" fill="hold" grpId="0" nodeType="after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calcmode="lin" valueType="num">
                                      <p:cBhvr additive="base">
                                        <p:cTn id="1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2" fill="hold">
                            <p:stCondLst>
                              <p:cond delay="2500"/>
                            </p:stCondLst>
                            <p:childTnLst>
                              <p:par>
                                <p:cTn id="13" presetID="2" presetClass="entr" presetSubtype="4"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7" fill="hold">
                            <p:stCondLst>
                              <p:cond delay="3000"/>
                            </p:stCondLst>
                            <p:childTnLst>
                              <p:par>
                                <p:cTn id="18" presetID="2" presetClass="entr" presetSubtype="4" fill="hold" grpId="0" nodeType="after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additive="base">
                                        <p:cTn id="2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2" fill="hold">
                            <p:stCondLst>
                              <p:cond delay="3500"/>
                            </p:stCondLst>
                            <p:childTnLst>
                              <p:par>
                                <p:cTn id="23" presetID="2" presetClass="entr" presetSubtype="4" fill="hold" grpId="0" nodeType="afterEffect">
                                  <p:stCondLst>
                                    <p:cond delay="100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0"/>
                            </p:stCondLst>
                            <p:childTnLst>
                              <p:par>
                                <p:cTn id="28" presetID="2" presetClass="entr" presetSubtype="4" fill="hold" grpId="0" nodeType="after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2" fill="hold">
                            <p:stCondLst>
                              <p:cond delay="5500"/>
                            </p:stCondLst>
                            <p:childTnLst>
                              <p:par>
                                <p:cTn id="33" presetID="2" presetClass="entr" presetSubtype="4" fill="hold" grpId="0" nodeType="after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7" fill="hold">
                            <p:stCondLst>
                              <p:cond delay="6000"/>
                            </p:stCondLst>
                            <p:childTnLst>
                              <p:par>
                                <p:cTn id="38" presetID="2" presetClass="entr" presetSubtype="4" fill="hold" grpId="0" nodeType="after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 calcmode="lin" valueType="num">
                                      <p:cBhvr additive="base">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2" fill="hold">
                            <p:stCondLst>
                              <p:cond delay="6500"/>
                            </p:stCondLst>
                            <p:childTnLst>
                              <p:par>
                                <p:cTn id="43" presetID="2" presetClass="entr" presetSubtype="4" fill="hold" grpId="0" nodeType="after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7" fill="hold">
                            <p:stCondLst>
                              <p:cond delay="7000"/>
                            </p:stCondLst>
                            <p:childTnLst>
                              <p:par>
                                <p:cTn id="48" presetID="2" presetClass="entr" presetSubtype="4" fill="hold" grpId="0" nodeType="after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 calcmode="lin" valueType="num">
                                      <p:cBhvr additive="base">
                                        <p:cTn id="50"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2" fill="hold">
                            <p:stCondLst>
                              <p:cond delay="7500"/>
                            </p:stCondLst>
                            <p:childTnLst>
                              <p:par>
                                <p:cTn id="53" presetID="2" presetClass="entr" presetSubtype="4" fill="hold" grpId="0" nodeType="afterEffect">
                                  <p:stCondLst>
                                    <p:cond delay="100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57" fill="hold">
                            <p:stCondLst>
                              <p:cond delay="9000"/>
                            </p:stCondLst>
                            <p:childTnLst>
                              <p:par>
                                <p:cTn id="58" presetID="2" presetClass="entr" presetSubtype="4" fill="hold" grpId="0" nodeType="after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 calcmode="lin" valueType="num">
                                      <p:cBhvr additive="base">
                                        <p:cTn id="60"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par>
                          <p:cTn id="62" fill="hold">
                            <p:stCondLst>
                              <p:cond delay="9500"/>
                            </p:stCondLst>
                            <p:childTnLst>
                              <p:par>
                                <p:cTn id="63" presetID="2" presetClass="entr" presetSubtype="4" fill="hold" grpId="0" nodeType="after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 calcmode="lin" valueType="num">
                                      <p:cBhvr additive="base">
                                        <p:cTn id="6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2f985ed-2113-4c69-ad8c-033cd45bfab7">
      <Terms xmlns="http://schemas.microsoft.com/office/infopath/2007/PartnerControls"/>
    </lcf76f155ced4ddcb4097134ff3c332f>
    <TaxCatchAll xmlns="1db20485-bd1b-430b-a170-a461d3aedf3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7DAB6D7645CC0409B7728023AAEC9C7" ma:contentTypeVersion="11" ma:contentTypeDescription="Crée un document." ma:contentTypeScope="" ma:versionID="b24dcf0a2888e8500e2977ad686258ca">
  <xsd:schema xmlns:xsd="http://www.w3.org/2001/XMLSchema" xmlns:xs="http://www.w3.org/2001/XMLSchema" xmlns:p="http://schemas.microsoft.com/office/2006/metadata/properties" xmlns:ns2="32f985ed-2113-4c69-ad8c-033cd45bfab7" xmlns:ns3="1db20485-bd1b-430b-a170-a461d3aedf3f" targetNamespace="http://schemas.microsoft.com/office/2006/metadata/properties" ma:root="true" ma:fieldsID="5eee555c1d4e79f23a2023624e1640f5" ns2:_="" ns3:_="">
    <xsd:import namespace="32f985ed-2113-4c69-ad8c-033cd45bfab7"/>
    <xsd:import namespace="1db20485-bd1b-430b-a170-a461d3aedf3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2f985ed-2113-4c69-ad8c-033cd45bfa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fbd933d8-63e4-4f7e-90f6-66429bb13b47"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db20485-bd1b-430b-a170-a461d3aedf3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4b6e3e9-d338-40fd-baf4-0a4b0632b818}" ma:internalName="TaxCatchAll" ma:showField="CatchAllData" ma:web="1db20485-bd1b-430b-a170-a461d3aedf3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C1F13E-3055-44FB-A388-DE840A21D3D6}">
  <ds:schemaRefs>
    <ds:schemaRef ds:uri="http://schemas.microsoft.com/sharepoint/v3/contenttype/forms"/>
  </ds:schemaRefs>
</ds:datastoreItem>
</file>

<file path=customXml/itemProps2.xml><?xml version="1.0" encoding="utf-8"?>
<ds:datastoreItem xmlns:ds="http://schemas.openxmlformats.org/officeDocument/2006/customXml" ds:itemID="{D0187454-7499-44FA-925A-69368B395DD6}">
  <ds:schemaRefs>
    <ds:schemaRef ds:uri="1db20485-bd1b-430b-a170-a461d3aedf3f"/>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 ds:uri="http://schemas.openxmlformats.org/package/2006/metadata/core-properties"/>
    <ds:schemaRef ds:uri="32f985ed-2113-4c69-ad8c-033cd45bfab7"/>
    <ds:schemaRef ds:uri="http://www.w3.org/XML/1998/namespace"/>
    <ds:schemaRef ds:uri="http://purl.org/dc/terms/"/>
  </ds:schemaRefs>
</ds:datastoreItem>
</file>

<file path=customXml/itemProps3.xml><?xml version="1.0" encoding="utf-8"?>
<ds:datastoreItem xmlns:ds="http://schemas.openxmlformats.org/officeDocument/2006/customXml" ds:itemID="{478D501F-9B70-4762-B496-7E69F913C7F6}">
  <ds:schemaRefs>
    <ds:schemaRef ds:uri="1db20485-bd1b-430b-a170-a461d3aedf3f"/>
    <ds:schemaRef ds:uri="32f985ed-2113-4c69-ad8c-033cd45bfa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711</Words>
  <Application>Microsoft Office PowerPoint</Application>
  <PresentationFormat>Grand écran</PresentationFormat>
  <Paragraphs>146</Paragraphs>
  <Slides>14</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Aptos</vt:lpstr>
      <vt:lpstr>Aptos Display</vt:lpstr>
      <vt:lpstr>Arial</vt:lpstr>
      <vt:lpstr>Calibri</vt:lpstr>
      <vt:lpstr>Thème Office</vt:lpstr>
      <vt:lpstr>La Crise de 1929</vt:lpstr>
      <vt:lpstr>Sommaire</vt:lpstr>
      <vt:lpstr>Introduction</vt:lpstr>
      <vt:lpstr>Krash boursier   </vt:lpstr>
      <vt:lpstr>Economie durant la crise</vt:lpstr>
      <vt:lpstr>Dow Jones </vt:lpstr>
      <vt:lpstr>Vie pendant la crise</vt:lpstr>
      <vt:lpstr>Témoignage d'une personne ayant vécu la crise</vt:lpstr>
      <vt:lpstr>Conséquences sur l'industrie </vt:lpstr>
      <vt:lpstr>Conséquences sur la vie sociale </vt:lpstr>
      <vt:lpstr>Résolution de la crise </vt:lpstr>
      <vt:lpstr>Conséquences futures </vt:lpstr>
      <vt:lpstr>Conclusion</vt:lpstr>
      <vt:lpstr>Source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Jusselme Léon</dc:creator>
  <cp:lastModifiedBy>Jusselme Léon</cp:lastModifiedBy>
  <cp:revision>225</cp:revision>
  <dcterms:created xsi:type="dcterms:W3CDTF">2026-03-17T07:13:44Z</dcterms:created>
  <dcterms:modified xsi:type="dcterms:W3CDTF">2026-04-21T06:21:36Z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0x01010097DAB6D7645CC0409B7728023AAEC9C7</vt:lpwstr>
  </property>
  <property fmtid="{D5CDD505-2E9C-101B-9397-08002B2CF9AE}" pid="3" name="MediaServiceImageTags">
    <vt:lpwstr/>
  </property>
</Properties>
</file>